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20"/>
  </p:notesMasterIdLst>
  <p:sldIdLst>
    <p:sldId id="257" r:id="rId6"/>
    <p:sldId id="3539" r:id="rId7"/>
    <p:sldId id="3544" r:id="rId8"/>
    <p:sldId id="3531" r:id="rId9"/>
    <p:sldId id="3519" r:id="rId10"/>
    <p:sldId id="3545" r:id="rId11"/>
    <p:sldId id="3523" r:id="rId12"/>
    <p:sldId id="3546" r:id="rId13"/>
    <p:sldId id="3529" r:id="rId14"/>
    <p:sldId id="3528" r:id="rId15"/>
    <p:sldId id="3543" r:id="rId16"/>
    <p:sldId id="3484" r:id="rId17"/>
    <p:sldId id="3540" r:id="rId18"/>
    <p:sldId id="3527" r:id="rId19"/>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49CD72B-1774-461C-ED5A-785E5289A133}" name="Andy Coupe" initials="AC" userId="S::AJCoupe@somerset.gov.uk::d3b44610-2eb3-416a-9223-ef1ba347387a" providerId="AD"/>
  <p188:author id="{87416D36-0B53-E449-59CA-88C9D452CD78}" name="Dawn deVries" initials="Dd" userId="S::dawn.devries_sedgemoor.gov.uk#ext#@somersetcc.onmicrosoft.com::c479693b-e00c-418f-93bb-8e1209cc6726" providerId="AD"/>
  <p188:author id="{D14FE140-8709-53BC-FA99-4FE6E80F8B77}" name="Tadman, Rachel" initials="TR" userId="S::Rachel.Tadman@mendip.gov.uk::1de52b8e-c7ac-4a59-b96f-b967ffb88e0d" providerId="AD"/>
  <p188:author id="{7EFEA87D-59A3-9B6C-9DAE-6B3D37D045D1}" name="Tadman, Rachel" initials="TR" userId="S::rachel.tadman_mendip.gov.uk#ext#@somersetcc.onmicrosoft.com::91577d3b-abcf-4ee1-a8fb-f46c967fce71" providerId="AD"/>
  <p188:author id="{9454B39B-D088-60AF-D5CD-99EFCF690ECC}" name="Prouse, Marcus" initials="PM" userId="S::m.prouse_somersetwestandtaunton.gov.uk#ext#@somersetcc.onmicrosoft.com::ab4220c7-e9bb-4ce1-8a3a-002d416cda5e" providerId="AD"/>
  <p188:author id="{CB9AD9BE-01E6-0622-EB63-96B80A54A315}" name="Mella McMahon" initials="MM" userId="S::mella.mcmahon@somerset.gov.uk::3901b93e-c2a4-41a5-9871-cffbbf496c5f" providerId="AD"/>
  <p188:author id="{C68B5AEC-C4FE-AFB3-03CE-A39E8FE92308}" name="Blom-Cooper, Alison" initials="BA" userId="S::a.blom-cooper_somersetwestandtaunton.gov.uk#ext#@somersetcc.onmicrosoft.com::65086413-f34d-4312-83ff-8b2db932825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E4EEA73B-751A-48B3-B107-48346C285BC5}" type="datetimeFigureOut">
              <a:t>3/29/2023</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4C5F64A3-E039-4720-AD0B-A25C1C64CBC6}" type="slidenum">
              <a:t>‹#›</a:t>
            </a:fld>
            <a:endParaRPr lang="en-GB"/>
          </a:p>
        </p:txBody>
      </p:sp>
    </p:spTree>
    <p:extLst>
      <p:ext uri="{BB962C8B-B14F-4D97-AF65-F5344CB8AC3E}">
        <p14:creationId xmlns:p14="http://schemas.microsoft.com/office/powerpoint/2010/main" val="31911646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90000"/>
              </a:lnSpc>
              <a:spcBef>
                <a:spcPts val="1000"/>
              </a:spcBef>
              <a:buFont typeface="Arial"/>
              <a:buNone/>
            </a:pPr>
            <a:endParaRPr lang="en-GB" dirty="0"/>
          </a:p>
        </p:txBody>
      </p:sp>
      <p:sp>
        <p:nvSpPr>
          <p:cNvPr id="4" name="Slide Number Placeholder 3"/>
          <p:cNvSpPr>
            <a:spLocks noGrp="1"/>
          </p:cNvSpPr>
          <p:nvPr>
            <p:ph type="sldNum" sz="quarter" idx="5"/>
          </p:nvPr>
        </p:nvSpPr>
        <p:spPr/>
        <p:txBody>
          <a:bodyPr/>
          <a:lstStyle/>
          <a:p>
            <a:fld id="{4C5F64A3-E039-4720-AD0B-A25C1C64CBC6}" type="slidenum">
              <a:t>3</a:t>
            </a:fld>
            <a:endParaRPr lang="en-GB"/>
          </a:p>
        </p:txBody>
      </p:sp>
    </p:spTree>
    <p:extLst>
      <p:ext uri="{BB962C8B-B14F-4D97-AF65-F5344CB8AC3E}">
        <p14:creationId xmlns:p14="http://schemas.microsoft.com/office/powerpoint/2010/main" val="8718735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spcBef>
                <a:spcPts val="1000"/>
              </a:spcBef>
              <a:buFont typeface="Arial"/>
              <a:buChar char="•"/>
            </a:pPr>
            <a:endParaRPr lang="en-GB" dirty="0"/>
          </a:p>
        </p:txBody>
      </p:sp>
      <p:sp>
        <p:nvSpPr>
          <p:cNvPr id="4" name="Slide Number Placeholder 3"/>
          <p:cNvSpPr>
            <a:spLocks noGrp="1"/>
          </p:cNvSpPr>
          <p:nvPr>
            <p:ph type="sldNum" sz="quarter" idx="5"/>
          </p:nvPr>
        </p:nvSpPr>
        <p:spPr/>
        <p:txBody>
          <a:bodyPr/>
          <a:lstStyle/>
          <a:p>
            <a:fld id="{4C5F64A3-E039-4720-AD0B-A25C1C64CBC6}" type="slidenum">
              <a:rPr lang="en-GB" smtClean="0"/>
              <a:t>5</a:t>
            </a:fld>
            <a:endParaRPr lang="en-GB"/>
          </a:p>
        </p:txBody>
      </p:sp>
    </p:spTree>
    <p:extLst>
      <p:ext uri="{BB962C8B-B14F-4D97-AF65-F5344CB8AC3E}">
        <p14:creationId xmlns:p14="http://schemas.microsoft.com/office/powerpoint/2010/main" val="1113562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90000"/>
              </a:lnSpc>
              <a:spcBef>
                <a:spcPts val="1000"/>
              </a:spcBef>
              <a:buFont typeface="Arial"/>
              <a:buChar char="•"/>
            </a:pPr>
            <a:endParaRPr lang="en-GB" dirty="0"/>
          </a:p>
        </p:txBody>
      </p:sp>
      <p:sp>
        <p:nvSpPr>
          <p:cNvPr id="4" name="Slide Number Placeholder 3"/>
          <p:cNvSpPr>
            <a:spLocks noGrp="1"/>
          </p:cNvSpPr>
          <p:nvPr>
            <p:ph type="sldNum" sz="quarter" idx="5"/>
          </p:nvPr>
        </p:nvSpPr>
        <p:spPr/>
        <p:txBody>
          <a:bodyPr/>
          <a:lstStyle/>
          <a:p>
            <a:fld id="{4C5F64A3-E039-4720-AD0B-A25C1C64CBC6}" type="slidenum">
              <a:t>6</a:t>
            </a:fld>
            <a:endParaRPr lang="en-GB"/>
          </a:p>
        </p:txBody>
      </p:sp>
    </p:spTree>
    <p:extLst>
      <p:ext uri="{BB962C8B-B14F-4D97-AF65-F5344CB8AC3E}">
        <p14:creationId xmlns:p14="http://schemas.microsoft.com/office/powerpoint/2010/main" val="3926178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90000"/>
              </a:lnSpc>
              <a:spcBef>
                <a:spcPts val="1000"/>
              </a:spcBef>
              <a:buFont typeface="Arial"/>
              <a:buNone/>
            </a:pPr>
            <a:endParaRPr lang="en-GB" dirty="0"/>
          </a:p>
        </p:txBody>
      </p:sp>
      <p:sp>
        <p:nvSpPr>
          <p:cNvPr id="4" name="Slide Number Placeholder 3"/>
          <p:cNvSpPr>
            <a:spLocks noGrp="1"/>
          </p:cNvSpPr>
          <p:nvPr>
            <p:ph type="sldNum" sz="quarter" idx="5"/>
          </p:nvPr>
        </p:nvSpPr>
        <p:spPr/>
        <p:txBody>
          <a:bodyPr/>
          <a:lstStyle/>
          <a:p>
            <a:fld id="{4C5F64A3-E039-4720-AD0B-A25C1C64CBC6}" type="slidenum">
              <a:t>8</a:t>
            </a:fld>
            <a:endParaRPr lang="en-GB"/>
          </a:p>
        </p:txBody>
      </p:sp>
    </p:spTree>
    <p:extLst>
      <p:ext uri="{BB962C8B-B14F-4D97-AF65-F5344CB8AC3E}">
        <p14:creationId xmlns:p14="http://schemas.microsoft.com/office/powerpoint/2010/main" val="2748735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We are trying to keep the process as it is now for the area that you are currently in. The main difference is that you will be directed in the first instance to the new Somerset Unitary webpage. From there you will be able to access all the different commenting platforms and a link to these will be provided in your consultation and notification letters. If you comment via e mail the process will remain the same but the e mail address will have changed. As commenting will still differ between the Parish/Town/City Councils there will guidance on the letters setting out the right link and outlining the process which will still be as you are currently used to doing. For some of you this will be a form that needs to be e mailed in whilst for others you will be directed to the website. The important thing is that the process of commenting is not going to change between end of March and start of April but the website you land on will look different. </a:t>
            </a:r>
          </a:p>
          <a:p>
            <a:endParaRPr lang="en-GB" dirty="0"/>
          </a:p>
          <a:p>
            <a:r>
              <a:rPr lang="en-GB" dirty="0"/>
              <a:t>As set out previously please be clear if you support, object or are just commenting and please make sure you set out your material planning reasons for doing so. This is so we can understand your concerns and where possible seek to address them with the applicant or developer. If you are only providing a comment this will be neutral and will not result in the referral process. </a:t>
            </a:r>
          </a:p>
          <a:p>
            <a:endParaRPr lang="en-GB" dirty="0"/>
          </a:p>
          <a:p>
            <a:r>
              <a:rPr lang="en-GB" dirty="0"/>
              <a:t>As existing, there will be limits to the timing of consultation. Please respond within the timeframes given or if this is not possible please contact the officer to agree an extension of time for your comments. New edition for some, we will be providing the direct contact details of the case officer (direct telephone number and e mail address) so you can contact them more readily. I would also recommend coping in the general planning area e mail address into correspondence to ensure it is scanned onto the file. </a:t>
            </a:r>
          </a:p>
          <a:p>
            <a:endParaRPr lang="en-GB" dirty="0"/>
          </a:p>
          <a:p>
            <a:r>
              <a:rPr lang="en-GB" dirty="0"/>
              <a:t>Extending consultation will not be possible for notifications and notifications are not subject to the deferral process. </a:t>
            </a:r>
          </a:p>
          <a:p>
            <a:endParaRPr lang="en-GB" dirty="0"/>
          </a:p>
          <a:p>
            <a:r>
              <a:rPr lang="en-GB" dirty="0"/>
              <a:t>From vesting day all officers and area teams will have new e mail addresses although there will be a limited time when the old ones still work. </a:t>
            </a:r>
          </a:p>
        </p:txBody>
      </p:sp>
      <p:sp>
        <p:nvSpPr>
          <p:cNvPr id="4" name="Slide Number Placeholder 3"/>
          <p:cNvSpPr>
            <a:spLocks noGrp="1"/>
          </p:cNvSpPr>
          <p:nvPr>
            <p:ph type="sldNum" sz="quarter" idx="5"/>
          </p:nvPr>
        </p:nvSpPr>
        <p:spPr/>
        <p:txBody>
          <a:bodyPr/>
          <a:lstStyle/>
          <a:p>
            <a:fld id="{4C5F64A3-E039-4720-AD0B-A25C1C64CBC6}" type="slidenum">
              <a:rPr lang="en-GB" smtClean="0"/>
              <a:t>9</a:t>
            </a:fld>
            <a:endParaRPr lang="en-GB"/>
          </a:p>
        </p:txBody>
      </p:sp>
    </p:spTree>
    <p:extLst>
      <p:ext uri="{BB962C8B-B14F-4D97-AF65-F5344CB8AC3E}">
        <p14:creationId xmlns:p14="http://schemas.microsoft.com/office/powerpoint/2010/main" val="30085267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C5F64A3-E039-4720-AD0B-A25C1C64CBC6}" type="slidenum">
              <a:rPr lang="en-GB" smtClean="0"/>
              <a:t>10</a:t>
            </a:fld>
            <a:endParaRPr lang="en-GB"/>
          </a:p>
        </p:txBody>
      </p:sp>
    </p:spTree>
    <p:extLst>
      <p:ext uri="{BB962C8B-B14F-4D97-AF65-F5344CB8AC3E}">
        <p14:creationId xmlns:p14="http://schemas.microsoft.com/office/powerpoint/2010/main" val="35761029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C5F64A3-E039-4720-AD0B-A25C1C64CBC6}" type="slidenum">
              <a:rPr lang="en-GB" smtClean="0"/>
              <a:t>11</a:t>
            </a:fld>
            <a:endParaRPr lang="en-GB"/>
          </a:p>
        </p:txBody>
      </p:sp>
    </p:spTree>
    <p:extLst>
      <p:ext uri="{BB962C8B-B14F-4D97-AF65-F5344CB8AC3E}">
        <p14:creationId xmlns:p14="http://schemas.microsoft.com/office/powerpoint/2010/main" val="2933556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C5F64A3-E039-4720-AD0B-A25C1C64CBC6}" type="slidenum">
              <a:rPr lang="en-GB" smtClean="0"/>
              <a:t>12</a:t>
            </a:fld>
            <a:endParaRPr lang="en-GB"/>
          </a:p>
        </p:txBody>
      </p:sp>
    </p:spTree>
    <p:extLst>
      <p:ext uri="{BB962C8B-B14F-4D97-AF65-F5344CB8AC3E}">
        <p14:creationId xmlns:p14="http://schemas.microsoft.com/office/powerpoint/2010/main" val="41902932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C5F64A3-E039-4720-AD0B-A25C1C64CBC6}" type="slidenum">
              <a:rPr lang="en-GB" smtClean="0"/>
              <a:t>13</a:t>
            </a:fld>
            <a:endParaRPr lang="en-GB"/>
          </a:p>
        </p:txBody>
      </p:sp>
    </p:spTree>
    <p:extLst>
      <p:ext uri="{BB962C8B-B14F-4D97-AF65-F5344CB8AC3E}">
        <p14:creationId xmlns:p14="http://schemas.microsoft.com/office/powerpoint/2010/main" val="442168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aseline="30000" dirty="0"/>
          </a:p>
        </p:txBody>
      </p:sp>
      <p:sp>
        <p:nvSpPr>
          <p:cNvPr id="4" name="Slide Number Placeholder 3"/>
          <p:cNvSpPr>
            <a:spLocks noGrp="1"/>
          </p:cNvSpPr>
          <p:nvPr>
            <p:ph type="sldNum" sz="quarter" idx="5"/>
          </p:nvPr>
        </p:nvSpPr>
        <p:spPr/>
        <p:txBody>
          <a:bodyPr/>
          <a:lstStyle/>
          <a:p>
            <a:fld id="{4C5F64A3-E039-4720-AD0B-A25C1C64CBC6}" type="slidenum">
              <a:rPr lang="en-GB" smtClean="0"/>
              <a:t>14</a:t>
            </a:fld>
            <a:endParaRPr lang="en-GB"/>
          </a:p>
        </p:txBody>
      </p:sp>
    </p:spTree>
    <p:extLst>
      <p:ext uri="{BB962C8B-B14F-4D97-AF65-F5344CB8AC3E}">
        <p14:creationId xmlns:p14="http://schemas.microsoft.com/office/powerpoint/2010/main" val="9313728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463E300-C938-420D-AEDD-236FB77B7CE1}"/>
              </a:ext>
            </a:extLst>
          </p:cNvPr>
          <p:cNvSpPr>
            <a:spLocks noGrp="1"/>
          </p:cNvSpPr>
          <p:nvPr>
            <p:ph type="subTitle" idx="1"/>
          </p:nvPr>
        </p:nvSpPr>
        <p:spPr>
          <a:xfrm>
            <a:off x="1524000" y="3801543"/>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66BFE83-B302-4219-BEE2-7B695B7E1757}"/>
              </a:ext>
            </a:extLst>
          </p:cNvPr>
          <p:cNvSpPr>
            <a:spLocks noGrp="1"/>
          </p:cNvSpPr>
          <p:nvPr>
            <p:ph type="dt" sz="half" idx="10"/>
          </p:nvPr>
        </p:nvSpPr>
        <p:spPr/>
        <p:txBody>
          <a:bodyPr/>
          <a:lstStyle/>
          <a:p>
            <a:fld id="{5ADB0730-A538-4A3F-AC04-131D6D1A6C2B}" type="datetimeFigureOut">
              <a:rPr lang="en-GB" smtClean="0"/>
              <a:t>29/03/2023</a:t>
            </a:fld>
            <a:endParaRPr lang="en-GB"/>
          </a:p>
        </p:txBody>
      </p:sp>
      <p:sp>
        <p:nvSpPr>
          <p:cNvPr id="5" name="Footer Placeholder 4">
            <a:extLst>
              <a:ext uri="{FF2B5EF4-FFF2-40B4-BE49-F238E27FC236}">
                <a16:creationId xmlns:a16="http://schemas.microsoft.com/office/drawing/2014/main" id="{7318E7C3-5841-400A-8F60-AFDE7F2A684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77D51F5-0F0B-4C6E-8DE1-2368390C0BB0}"/>
              </a:ext>
            </a:extLst>
          </p:cNvPr>
          <p:cNvSpPr>
            <a:spLocks noGrp="1"/>
          </p:cNvSpPr>
          <p:nvPr>
            <p:ph type="sldNum" sz="quarter" idx="12"/>
          </p:nvPr>
        </p:nvSpPr>
        <p:spPr/>
        <p:txBody>
          <a:bodyPr/>
          <a:lstStyle/>
          <a:p>
            <a:fld id="{0AC2DE4B-1B64-44EE-BC52-69FD88C11E5C}" type="slidenum">
              <a:rPr lang="en-GB" smtClean="0"/>
              <a:t>‹#›</a:t>
            </a:fld>
            <a:endParaRPr lang="en-GB"/>
          </a:p>
        </p:txBody>
      </p:sp>
      <p:pic>
        <p:nvPicPr>
          <p:cNvPr id="10" name="Picture 9">
            <a:extLst>
              <a:ext uri="{FF2B5EF4-FFF2-40B4-BE49-F238E27FC236}">
                <a16:creationId xmlns:a16="http://schemas.microsoft.com/office/drawing/2014/main" id="{5B9FF6C5-9944-4B0C-BC21-42CA2765B0F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848096"/>
            <a:ext cx="12192000" cy="1016508"/>
          </a:xfrm>
          <a:prstGeom prst="rect">
            <a:avLst/>
          </a:prstGeom>
        </p:spPr>
      </p:pic>
      <p:pic>
        <p:nvPicPr>
          <p:cNvPr id="14" name="Picture 13" descr="Text&#10;&#10;Description automatically generated">
            <a:extLst>
              <a:ext uri="{FF2B5EF4-FFF2-40B4-BE49-F238E27FC236}">
                <a16:creationId xmlns:a16="http://schemas.microsoft.com/office/drawing/2014/main" id="{E02F9000-4924-452B-AB67-E9BAFE89D63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3048000"/>
          </a:xfrm>
          <a:prstGeom prst="rect">
            <a:avLst/>
          </a:prstGeom>
        </p:spPr>
      </p:pic>
    </p:spTree>
    <p:extLst>
      <p:ext uri="{BB962C8B-B14F-4D97-AF65-F5344CB8AC3E}">
        <p14:creationId xmlns:p14="http://schemas.microsoft.com/office/powerpoint/2010/main" val="371210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C1FC0-9DAB-4F57-ADED-B20A3DCBD29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7A77283-454C-4A4A-8A34-8337FAE354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F2ED8EF-7D80-4D77-8331-2EF7868B719E}"/>
              </a:ext>
            </a:extLst>
          </p:cNvPr>
          <p:cNvSpPr>
            <a:spLocks noGrp="1"/>
          </p:cNvSpPr>
          <p:nvPr>
            <p:ph type="dt" sz="half" idx="10"/>
          </p:nvPr>
        </p:nvSpPr>
        <p:spPr/>
        <p:txBody>
          <a:bodyPr/>
          <a:lstStyle/>
          <a:p>
            <a:fld id="{5ADB0730-A538-4A3F-AC04-131D6D1A6C2B}" type="datetimeFigureOut">
              <a:rPr lang="en-GB" smtClean="0"/>
              <a:t>29/03/2023</a:t>
            </a:fld>
            <a:endParaRPr lang="en-GB"/>
          </a:p>
        </p:txBody>
      </p:sp>
      <p:sp>
        <p:nvSpPr>
          <p:cNvPr id="5" name="Footer Placeholder 4">
            <a:extLst>
              <a:ext uri="{FF2B5EF4-FFF2-40B4-BE49-F238E27FC236}">
                <a16:creationId xmlns:a16="http://schemas.microsoft.com/office/drawing/2014/main" id="{7F4359AE-7B47-495F-8024-C16C2048A03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EE78790-25EA-4745-A957-FB5284FF9E10}"/>
              </a:ext>
            </a:extLst>
          </p:cNvPr>
          <p:cNvSpPr>
            <a:spLocks noGrp="1"/>
          </p:cNvSpPr>
          <p:nvPr>
            <p:ph type="sldNum" sz="quarter" idx="12"/>
          </p:nvPr>
        </p:nvSpPr>
        <p:spPr/>
        <p:txBody>
          <a:bodyPr/>
          <a:lstStyle/>
          <a:p>
            <a:fld id="{0AC2DE4B-1B64-44EE-BC52-69FD88C11E5C}" type="slidenum">
              <a:rPr lang="en-GB" smtClean="0"/>
              <a:t>‹#›</a:t>
            </a:fld>
            <a:endParaRPr lang="en-GB"/>
          </a:p>
        </p:txBody>
      </p:sp>
      <p:pic>
        <p:nvPicPr>
          <p:cNvPr id="7" name="Picture 6">
            <a:extLst>
              <a:ext uri="{FF2B5EF4-FFF2-40B4-BE49-F238E27FC236}">
                <a16:creationId xmlns:a16="http://schemas.microsoft.com/office/drawing/2014/main" id="{4855B1E0-32C8-4365-BC18-FBBB8312B4C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133211"/>
            <a:ext cx="12192000" cy="719328"/>
          </a:xfrm>
          <a:prstGeom prst="rect">
            <a:avLst/>
          </a:prstGeom>
        </p:spPr>
      </p:pic>
    </p:spTree>
    <p:extLst>
      <p:ext uri="{BB962C8B-B14F-4D97-AF65-F5344CB8AC3E}">
        <p14:creationId xmlns:p14="http://schemas.microsoft.com/office/powerpoint/2010/main" val="131856338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62D3FB-9C29-4471-BF2D-11F82C39E0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CFAF157-C593-4282-AD1B-9E71E91CEC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3285D00-2C8F-490D-ACD6-89B37A58BD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DB0730-A538-4A3F-AC04-131D6D1A6C2B}" type="datetimeFigureOut">
              <a:rPr lang="en-GB" smtClean="0"/>
              <a:t>29/03/2023</a:t>
            </a:fld>
            <a:endParaRPr lang="en-GB"/>
          </a:p>
        </p:txBody>
      </p:sp>
      <p:sp>
        <p:nvSpPr>
          <p:cNvPr id="5" name="Footer Placeholder 4">
            <a:extLst>
              <a:ext uri="{FF2B5EF4-FFF2-40B4-BE49-F238E27FC236}">
                <a16:creationId xmlns:a16="http://schemas.microsoft.com/office/drawing/2014/main" id="{DD3290E0-EB3B-4AF5-AABE-18E804648C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7940EBD-D812-4CAD-B502-6678056421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C2DE4B-1B64-44EE-BC52-69FD88C11E5C}" type="slidenum">
              <a:rPr lang="en-GB" smtClean="0"/>
              <a:t>‹#›</a:t>
            </a:fld>
            <a:endParaRPr lang="en-GB"/>
          </a:p>
        </p:txBody>
      </p:sp>
    </p:spTree>
    <p:extLst>
      <p:ext uri="{BB962C8B-B14F-4D97-AF65-F5344CB8AC3E}">
        <p14:creationId xmlns:p14="http://schemas.microsoft.com/office/powerpoint/2010/main" val="1902955953"/>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democracy.somerset.gov.uk/ieListDocuments.aspx?CId=137&amp;MId=1629&amp;Ver=4"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somerset.inconsult.uk/sci/consultationHome"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mailto:Development.management@sedgemoor.gov.uk"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mailto:PlanningNorth@somerset.gov.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07C2E30-A363-45FE-B92A-A7634C2C831A}"/>
              </a:ext>
            </a:extLst>
          </p:cNvPr>
          <p:cNvSpPr>
            <a:spLocks noGrp="1"/>
          </p:cNvSpPr>
          <p:nvPr>
            <p:ph type="subTitle" idx="1"/>
          </p:nvPr>
        </p:nvSpPr>
        <p:spPr>
          <a:xfrm>
            <a:off x="1524000" y="3148314"/>
            <a:ext cx="9144000" cy="2289740"/>
          </a:xfrm>
        </p:spPr>
        <p:txBody>
          <a:bodyPr vert="horz" lIns="91440" tIns="45720" rIns="91440" bIns="45720" rtlCol="0" anchor="t">
            <a:normAutofit/>
          </a:bodyPr>
          <a:lstStyle/>
          <a:p>
            <a:endParaRPr lang="en-GB"/>
          </a:p>
          <a:p>
            <a:r>
              <a:rPr lang="en-GB">
                <a:ea typeface="Roboto"/>
                <a:cs typeface="Roboto"/>
              </a:rPr>
              <a:t>The New Planning Service in Somerset</a:t>
            </a:r>
          </a:p>
          <a:p>
            <a:r>
              <a:rPr lang="en-GB">
                <a:ea typeface="Roboto"/>
                <a:cs typeface="Roboto"/>
              </a:rPr>
              <a:t>Parish Briefing </a:t>
            </a:r>
          </a:p>
          <a:p>
            <a:endParaRPr lang="en-GB">
              <a:ea typeface="Roboto"/>
              <a:cs typeface="Roboto"/>
            </a:endParaRPr>
          </a:p>
          <a:p>
            <a:r>
              <a:rPr lang="en-GB">
                <a:ea typeface="Roboto"/>
                <a:cs typeface="Roboto"/>
              </a:rPr>
              <a:t>Stuart Houlet and Dawn de Vries</a:t>
            </a:r>
          </a:p>
        </p:txBody>
      </p:sp>
    </p:spTree>
    <p:extLst>
      <p:ext uri="{BB962C8B-B14F-4D97-AF65-F5344CB8AC3E}">
        <p14:creationId xmlns:p14="http://schemas.microsoft.com/office/powerpoint/2010/main" val="2125725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FE7B9-50B3-F23B-808E-5AE1DCF0936F}"/>
              </a:ext>
            </a:extLst>
          </p:cNvPr>
          <p:cNvSpPr>
            <a:spLocks noGrp="1"/>
          </p:cNvSpPr>
          <p:nvPr>
            <p:ph type="title"/>
          </p:nvPr>
        </p:nvSpPr>
        <p:spPr>
          <a:xfrm>
            <a:off x="838200" y="250427"/>
            <a:ext cx="10515600" cy="1218407"/>
          </a:xfrm>
        </p:spPr>
        <p:txBody>
          <a:bodyPr>
            <a:normAutofit fontScale="90000"/>
          </a:bodyPr>
          <a:lstStyle/>
          <a:p>
            <a:br>
              <a:rPr lang="en-US">
                <a:ea typeface="+mj-lt"/>
                <a:cs typeface="+mj-lt"/>
              </a:rPr>
            </a:br>
            <a:r>
              <a:rPr lang="en-US">
                <a:ea typeface="+mj-lt"/>
                <a:cs typeface="+mj-lt"/>
              </a:rPr>
              <a:t>Development Management for Somerset Council</a:t>
            </a:r>
            <a:br>
              <a:rPr lang="en-US">
                <a:ea typeface="+mj-lt"/>
                <a:cs typeface="+mj-lt"/>
              </a:rPr>
            </a:br>
            <a:endParaRPr lang="en-US">
              <a:ea typeface="+mj-lt"/>
              <a:cs typeface="+mj-lt"/>
            </a:endParaRPr>
          </a:p>
        </p:txBody>
      </p:sp>
      <p:sp>
        <p:nvSpPr>
          <p:cNvPr id="3" name="Content Placeholder 2">
            <a:extLst>
              <a:ext uri="{FF2B5EF4-FFF2-40B4-BE49-F238E27FC236}">
                <a16:creationId xmlns:a16="http://schemas.microsoft.com/office/drawing/2014/main" id="{74C44370-A4A3-D281-75AF-EC1A99588D57}"/>
              </a:ext>
            </a:extLst>
          </p:cNvPr>
          <p:cNvSpPr>
            <a:spLocks noGrp="1"/>
          </p:cNvSpPr>
          <p:nvPr>
            <p:ph idx="1"/>
          </p:nvPr>
        </p:nvSpPr>
        <p:spPr>
          <a:xfrm>
            <a:off x="838200" y="1763409"/>
            <a:ext cx="10515600" cy="4351338"/>
          </a:xfrm>
        </p:spPr>
        <p:txBody>
          <a:bodyPr vert="horz" lIns="91440" tIns="45720" rIns="91440" bIns="45720" rtlCol="0" anchor="t">
            <a:normAutofit/>
          </a:bodyPr>
          <a:lstStyle/>
          <a:p>
            <a:r>
              <a:rPr lang="en-GB" sz="3200" dirty="0">
                <a:ea typeface="+mn-lt"/>
                <a:cs typeface="+mn-lt"/>
              </a:rPr>
              <a:t>New Planning Service Structure</a:t>
            </a:r>
            <a:endParaRPr lang="en-US" dirty="0">
              <a:ea typeface="Roboto"/>
              <a:cs typeface="Roboto"/>
            </a:endParaRPr>
          </a:p>
          <a:p>
            <a:r>
              <a:rPr lang="en-GB" sz="3200" dirty="0">
                <a:ea typeface="+mn-lt"/>
                <a:cs typeface="+mn-lt"/>
              </a:rPr>
              <a:t>Planning Committee Structure and Processes</a:t>
            </a:r>
          </a:p>
          <a:p>
            <a:r>
              <a:rPr lang="en-GB" sz="3200" dirty="0">
                <a:ea typeface="+mn-lt"/>
                <a:cs typeface="+mn-lt"/>
              </a:rPr>
              <a:t>Scheme of Delegation</a:t>
            </a:r>
          </a:p>
          <a:p>
            <a:r>
              <a:rPr lang="en-GB" sz="3200" dirty="0">
                <a:ea typeface="+mn-lt"/>
                <a:cs typeface="+mn-lt"/>
              </a:rPr>
              <a:t>Consultations</a:t>
            </a:r>
          </a:p>
          <a:p>
            <a:r>
              <a:rPr lang="en-GB" sz="3200" dirty="0">
                <a:ea typeface="+mn-lt"/>
                <a:cs typeface="+mn-lt"/>
              </a:rPr>
              <a:t>Commenting on Applications</a:t>
            </a:r>
          </a:p>
          <a:p>
            <a:r>
              <a:rPr lang="en-GB" sz="3200" dirty="0">
                <a:ea typeface="+mn-lt"/>
                <a:cs typeface="+mn-lt"/>
              </a:rPr>
              <a:t>Public Speaking Arrangements</a:t>
            </a:r>
          </a:p>
          <a:p>
            <a:r>
              <a:rPr lang="en-GB" sz="3200" dirty="0">
                <a:ea typeface="+mn-lt"/>
                <a:cs typeface="+mn-lt"/>
              </a:rPr>
              <a:t>Website</a:t>
            </a:r>
          </a:p>
          <a:p>
            <a:endParaRPr lang="en-GB" sz="3200" dirty="0">
              <a:ea typeface="Roboto"/>
              <a:cs typeface="Roboto"/>
            </a:endParaRPr>
          </a:p>
          <a:p>
            <a:pPr marL="0" indent="0">
              <a:buNone/>
            </a:pPr>
            <a:endParaRPr lang="en-GB" dirty="0">
              <a:ea typeface="Roboto"/>
              <a:cs typeface="Roboto"/>
            </a:endParaRPr>
          </a:p>
        </p:txBody>
      </p:sp>
    </p:spTree>
    <p:extLst>
      <p:ext uri="{BB962C8B-B14F-4D97-AF65-F5344CB8AC3E}">
        <p14:creationId xmlns:p14="http://schemas.microsoft.com/office/powerpoint/2010/main" val="3241868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2327A-FC07-4ECE-AE1D-F504ABC725B7}"/>
              </a:ext>
            </a:extLst>
          </p:cNvPr>
          <p:cNvSpPr>
            <a:spLocks noGrp="1"/>
          </p:cNvSpPr>
          <p:nvPr>
            <p:ph type="title"/>
          </p:nvPr>
        </p:nvSpPr>
        <p:spPr/>
        <p:txBody>
          <a:bodyPr/>
          <a:lstStyle/>
          <a:p>
            <a:r>
              <a:rPr lang="en-GB" sz="4000" b="1" dirty="0">
                <a:solidFill>
                  <a:srgbClr val="000000"/>
                </a:solidFill>
                <a:ea typeface="Roboto Bold"/>
                <a:cs typeface="Roboto Bold"/>
              </a:rPr>
              <a:t>Introduction and Background</a:t>
            </a:r>
            <a:br>
              <a:rPr lang="en-GB" b="1" dirty="0">
                <a:solidFill>
                  <a:srgbClr val="000000"/>
                </a:solidFill>
                <a:ea typeface="Roboto Bold"/>
                <a:cs typeface="Roboto Bold"/>
              </a:rPr>
            </a:br>
            <a:endParaRPr lang="en-GB" dirty="0"/>
          </a:p>
        </p:txBody>
      </p:sp>
      <p:sp>
        <p:nvSpPr>
          <p:cNvPr id="4" name="Content Placeholder 2">
            <a:extLst>
              <a:ext uri="{FF2B5EF4-FFF2-40B4-BE49-F238E27FC236}">
                <a16:creationId xmlns:a16="http://schemas.microsoft.com/office/drawing/2014/main" id="{45593763-7FB9-41EC-81B5-419F990B1114}"/>
              </a:ext>
            </a:extLst>
          </p:cNvPr>
          <p:cNvSpPr txBox="1">
            <a:spLocks/>
          </p:cNvSpPr>
          <p:nvPr/>
        </p:nvSpPr>
        <p:spPr>
          <a:xfrm>
            <a:off x="838199" y="1155032"/>
            <a:ext cx="10723881" cy="4778408"/>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Roboto"/>
                <a:ea typeface="Roboto"/>
                <a:cs typeface="Roboto Bold"/>
              </a:rPr>
              <a:t>C</a:t>
            </a:r>
            <a:r>
              <a:rPr kumimoji="0" lang="en-GB" sz="2400" b="0" i="0" u="none" strike="noStrike" kern="1200" cap="none" spc="0" normalizeH="0" baseline="0" noProof="0" dirty="0">
                <a:ln>
                  <a:noFill/>
                </a:ln>
                <a:solidFill>
                  <a:prstClr val="black"/>
                </a:solidFill>
                <a:effectLst/>
                <a:uLnTx/>
                <a:uFillTx/>
                <a:latin typeface="Roboto"/>
                <a:ea typeface="+mn-ea"/>
                <a:cs typeface="+mn-cs"/>
              </a:rPr>
              <a:t>onstitution was approved at Full Council on 22 February 2023 – available on Somerset Council website- </a:t>
            </a:r>
            <a:r>
              <a:rPr kumimoji="0" lang="en-GB" sz="2400" b="0" i="0" u="none" strike="noStrike" kern="1200" cap="none" spc="0" normalizeH="0" baseline="0" noProof="0" dirty="0">
                <a:ln>
                  <a:noFill/>
                </a:ln>
                <a:solidFill>
                  <a:prstClr val="black"/>
                </a:solidFill>
                <a:effectLst/>
                <a:uLnTx/>
                <a:uFillTx/>
                <a:latin typeface="Roboto"/>
                <a:ea typeface="Roboto"/>
                <a:cs typeface="Roboto"/>
              </a:rPr>
              <a:t>Constitution, pages 163-183,  </a:t>
            </a:r>
            <a:r>
              <a:rPr kumimoji="0" lang="en-GB" sz="2400" b="0" i="0" u="none" strike="noStrike" kern="1200" cap="none" spc="0" normalizeH="0" baseline="0" noProof="0" dirty="0">
                <a:ln>
                  <a:noFill/>
                </a:ln>
                <a:solidFill>
                  <a:prstClr val="black"/>
                </a:solidFill>
                <a:effectLst/>
                <a:uLnTx/>
                <a:uFillTx/>
                <a:latin typeface="Roboto"/>
                <a:ea typeface="Roboto"/>
                <a:cs typeface="Roboto"/>
                <a:hlinkClick r:id="rId3"/>
              </a:rPr>
              <a:t>Somerset County Council </a:t>
            </a:r>
            <a:endParaRPr kumimoji="0" lang="en-GB" sz="2400" b="0" i="0" u="none" strike="noStrike" kern="1200" cap="none" spc="0" normalizeH="0" baseline="0" noProof="0" dirty="0">
              <a:ln>
                <a:noFill/>
              </a:ln>
              <a:solidFill>
                <a:prstClr val="black"/>
              </a:solidFill>
              <a:effectLst/>
              <a:uLnTx/>
              <a:uFillTx/>
              <a:latin typeface="Roboto"/>
              <a:ea typeface="Roboto"/>
              <a:cs typeface="Roboto"/>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800" b="0" i="0" u="none" strike="noStrike" kern="1200" cap="none" spc="0" normalizeH="0" baseline="0" noProof="0" dirty="0">
              <a:ln>
                <a:noFill/>
              </a:ln>
              <a:solidFill>
                <a:prstClr val="black"/>
              </a:solidFill>
              <a:effectLst/>
              <a:uLnTx/>
              <a:uFillTx/>
              <a:latin typeface="Roboto"/>
              <a:ea typeface="Roboto"/>
              <a:cs typeface="Roboto"/>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Roboto"/>
                <a:ea typeface="+mn-ea"/>
                <a:cs typeface="+mn-cs"/>
              </a:rPr>
              <a:t>Membership of Planning Committees approved at Full Council on 1 March 2023 – available on Somerset Council website</a:t>
            </a:r>
            <a:endParaRPr kumimoji="0" lang="en-GB" sz="2400" b="0" i="0" u="none" strike="noStrike" kern="1200" cap="none" spc="0" normalizeH="0" baseline="0" noProof="0" dirty="0">
              <a:ln>
                <a:noFill/>
              </a:ln>
              <a:solidFill>
                <a:prstClr val="black"/>
              </a:solidFill>
              <a:effectLst/>
              <a:uLnTx/>
              <a:uFillTx/>
              <a:latin typeface="Roboto"/>
              <a:ea typeface="Roboto"/>
              <a:cs typeface="Roboto"/>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800" b="0" i="0" u="none" strike="noStrike" kern="1200" cap="none" spc="0" normalizeH="0" baseline="0" noProof="0" dirty="0">
              <a:ln>
                <a:noFill/>
              </a:ln>
              <a:solidFill>
                <a:prstClr val="black"/>
              </a:solidFill>
              <a:effectLst/>
              <a:uLnTx/>
              <a:uFillTx/>
              <a:latin typeface="Roboto"/>
              <a:ea typeface="Roboto"/>
              <a:cs typeface="Roboto"/>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Roboto"/>
                <a:ea typeface="Roboto"/>
                <a:cs typeface="Roboto"/>
              </a:rPr>
              <a:t>Training to be provided to all 110 Councillors on Planning and we will also be briefing all Planning Officers on the matters discussed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800" b="0" i="0" u="none" strike="noStrike" kern="1200" cap="none" spc="0" normalizeH="0" baseline="0" noProof="0" dirty="0">
              <a:ln>
                <a:noFill/>
              </a:ln>
              <a:solidFill>
                <a:prstClr val="black"/>
              </a:solidFill>
              <a:effectLst/>
              <a:uLnTx/>
              <a:uFillTx/>
              <a:latin typeface="Roboto"/>
              <a:ea typeface="Roboto"/>
              <a:cs typeface="Roboto"/>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Roboto"/>
                <a:ea typeface="Roboto"/>
                <a:cs typeface="Roboto"/>
              </a:rPr>
              <a:t>Planning Guidance for Parish Councils will be circulated as soon as possible with the intention to provide additional training</a:t>
            </a:r>
          </a:p>
          <a:p>
            <a:pPr marL="0" marR="0" lvl="0" indent="0" algn="l" defTabSz="914400" rtl="0" eaLnBrk="1" fontAlgn="auto" latinLnBrk="0" hangingPunct="1">
              <a:lnSpc>
                <a:spcPct val="90000"/>
              </a:lnSpc>
              <a:spcBef>
                <a:spcPts val="1000"/>
              </a:spcBef>
              <a:spcAft>
                <a:spcPts val="0"/>
              </a:spcAft>
              <a:buClrTx/>
              <a:buSzTx/>
              <a:buNone/>
              <a:tabLst/>
              <a:defRPr/>
            </a:pPr>
            <a:endParaRPr kumimoji="0" lang="en-GB" sz="800" b="0" i="0" u="none" strike="noStrike" kern="1200" cap="none" spc="0" normalizeH="0" baseline="0" noProof="0" dirty="0">
              <a:ln>
                <a:noFill/>
              </a:ln>
              <a:solidFill>
                <a:prstClr val="black"/>
              </a:solidFill>
              <a:effectLst/>
              <a:uLnTx/>
              <a:uFillTx/>
              <a:latin typeface="Roboto"/>
              <a:ea typeface="Roboto"/>
              <a:cs typeface="Roboto"/>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2400" dirty="0">
                <a:solidFill>
                  <a:prstClr val="black"/>
                </a:solidFill>
                <a:latin typeface="Roboto"/>
                <a:ea typeface="Roboto"/>
                <a:cs typeface="Roboto"/>
              </a:rPr>
              <a:t>Draft Statement of Community Involvement - </a:t>
            </a:r>
            <a:r>
              <a:rPr lang="en-GB" sz="2400" dirty="0">
                <a:solidFill>
                  <a:prstClr val="black"/>
                </a:solidFill>
                <a:latin typeface="Roboto"/>
                <a:ea typeface="Roboto"/>
                <a:cs typeface="Roboto"/>
                <a:hlinkClick r:id="rId4"/>
              </a:rPr>
              <a:t>https://somerset.inconsult.uk/sci/consultationHome</a:t>
            </a:r>
            <a:r>
              <a:rPr lang="en-GB" sz="2400" dirty="0">
                <a:solidFill>
                  <a:prstClr val="black"/>
                </a:solidFill>
                <a:latin typeface="Roboto"/>
                <a:ea typeface="Roboto"/>
                <a:cs typeface="Roboto"/>
              </a:rPr>
              <a:t> </a:t>
            </a:r>
            <a:endParaRPr kumimoji="0" lang="en-GB" sz="2400" b="0" i="0" u="none" strike="noStrike" kern="1200" cap="none" spc="0" normalizeH="0" baseline="0" noProof="0" dirty="0">
              <a:ln>
                <a:noFill/>
              </a:ln>
              <a:solidFill>
                <a:prstClr val="black"/>
              </a:solidFill>
              <a:effectLst/>
              <a:uLnTx/>
              <a:uFillTx/>
              <a:latin typeface="Roboto"/>
              <a:ea typeface="Roboto"/>
              <a:cs typeface="Roboto"/>
            </a:endParaRPr>
          </a:p>
          <a:p>
            <a:endParaRPr lang="en-GB" sz="2000" dirty="0">
              <a:solidFill>
                <a:srgbClr val="FF0000"/>
              </a:solidFill>
              <a:latin typeface="Roboto Bold"/>
              <a:ea typeface="Roboto"/>
              <a:cs typeface="Roboto Bold"/>
            </a:endParaRPr>
          </a:p>
          <a:p>
            <a:endParaRPr lang="en-GB" sz="2000" dirty="0">
              <a:latin typeface="Roboto"/>
              <a:ea typeface="Roboto"/>
              <a:cs typeface="Roboto"/>
            </a:endParaRPr>
          </a:p>
          <a:p>
            <a:endParaRPr lang="en-US" sz="2000" dirty="0">
              <a:latin typeface="Roboto"/>
              <a:ea typeface="Roboto"/>
              <a:cs typeface="Roboto"/>
            </a:endParaRPr>
          </a:p>
          <a:p>
            <a:endParaRPr lang="en-GB" sz="2000" dirty="0">
              <a:latin typeface="Calibri"/>
              <a:ea typeface="Roboto Bold"/>
              <a:cs typeface="Roboto Bold"/>
            </a:endParaRPr>
          </a:p>
          <a:p>
            <a:endParaRPr lang="en-GB" sz="2000" dirty="0">
              <a:latin typeface="Roboto Bold"/>
              <a:ea typeface="Roboto Bold"/>
              <a:cs typeface="Roboto Bold"/>
            </a:endParaRPr>
          </a:p>
          <a:p>
            <a:endParaRPr lang="en-GB" sz="2000" dirty="0">
              <a:latin typeface="Roboto Bold"/>
              <a:ea typeface="Roboto Bold"/>
              <a:cs typeface="Roboto Bold"/>
            </a:endParaRPr>
          </a:p>
          <a:p>
            <a:endParaRPr lang="en-GB" dirty="0">
              <a:ea typeface="Roboto"/>
              <a:cs typeface="Roboto"/>
            </a:endParaRPr>
          </a:p>
        </p:txBody>
      </p:sp>
    </p:spTree>
    <p:extLst>
      <p:ext uri="{BB962C8B-B14F-4D97-AF65-F5344CB8AC3E}">
        <p14:creationId xmlns:p14="http://schemas.microsoft.com/office/powerpoint/2010/main" val="1666775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7FE2F25-A880-C05A-1B57-058F979507DE}"/>
              </a:ext>
            </a:extLst>
          </p:cNvPr>
          <p:cNvPicPr>
            <a:picLocks noChangeAspect="1"/>
          </p:cNvPicPr>
          <p:nvPr/>
        </p:nvPicPr>
        <p:blipFill>
          <a:blip r:embed="rId2"/>
          <a:stretch>
            <a:fillRect/>
          </a:stretch>
        </p:blipFill>
        <p:spPr>
          <a:xfrm>
            <a:off x="3770610" y="979106"/>
            <a:ext cx="7380725" cy="5696648"/>
          </a:xfrm>
          <a:prstGeom prst="rect">
            <a:avLst/>
          </a:prstGeom>
        </p:spPr>
      </p:pic>
      <p:sp>
        <p:nvSpPr>
          <p:cNvPr id="2" name="Title 1">
            <a:extLst>
              <a:ext uri="{FF2B5EF4-FFF2-40B4-BE49-F238E27FC236}">
                <a16:creationId xmlns:a16="http://schemas.microsoft.com/office/drawing/2014/main" id="{90C7C3DF-DFE6-BEE2-5E47-51188915FC4C}"/>
              </a:ext>
            </a:extLst>
          </p:cNvPr>
          <p:cNvSpPr>
            <a:spLocks noGrp="1"/>
          </p:cNvSpPr>
          <p:nvPr>
            <p:ph type="title"/>
          </p:nvPr>
        </p:nvSpPr>
        <p:spPr>
          <a:xfrm>
            <a:off x="838200" y="182246"/>
            <a:ext cx="10515600" cy="831908"/>
          </a:xfrm>
        </p:spPr>
        <p:txBody>
          <a:bodyPr/>
          <a:lstStyle/>
          <a:p>
            <a:r>
              <a:rPr lang="en-GB"/>
              <a:t>Structure of the Council/Planning Teams</a:t>
            </a:r>
          </a:p>
        </p:txBody>
      </p:sp>
      <p:sp>
        <p:nvSpPr>
          <p:cNvPr id="8" name="TextBox 7">
            <a:extLst>
              <a:ext uri="{FF2B5EF4-FFF2-40B4-BE49-F238E27FC236}">
                <a16:creationId xmlns:a16="http://schemas.microsoft.com/office/drawing/2014/main" id="{CB6B4D08-6D6C-E394-36D0-3B5709B31CC2}"/>
              </a:ext>
            </a:extLst>
          </p:cNvPr>
          <p:cNvSpPr txBox="1"/>
          <p:nvPr/>
        </p:nvSpPr>
        <p:spPr>
          <a:xfrm>
            <a:off x="154237" y="1721797"/>
            <a:ext cx="3205908" cy="4247317"/>
          </a:xfrm>
          <a:prstGeom prst="rect">
            <a:avLst/>
          </a:prstGeom>
          <a:noFill/>
        </p:spPr>
        <p:txBody>
          <a:bodyPr wrap="square" rtlCol="0">
            <a:spAutoFit/>
          </a:bodyPr>
          <a:lstStyle/>
          <a:p>
            <a:pPr marL="285750" indent="-285750">
              <a:buFont typeface="Arial" panose="020B0604020202020204" pitchFamily="34" charset="0"/>
              <a:buChar char="•"/>
            </a:pPr>
            <a:r>
              <a:rPr lang="en-GB"/>
              <a:t>The Chief Planning Officer is also responsible for Planning Policy and Implementation</a:t>
            </a:r>
          </a:p>
          <a:p>
            <a:pPr marL="285750" indent="-285750">
              <a:buFont typeface="Arial" panose="020B0604020202020204" pitchFamily="34" charset="0"/>
              <a:buChar char="•"/>
            </a:pPr>
            <a:endParaRPr lang="en-GB"/>
          </a:p>
          <a:p>
            <a:pPr marL="285750" indent="-285750">
              <a:buFont typeface="Arial" panose="020B0604020202020204" pitchFamily="34" charset="0"/>
              <a:buChar char="•"/>
            </a:pPr>
            <a:r>
              <a:rPr lang="en-GB" sz="1800"/>
              <a:t>Former District Office addresses will remain the same  </a:t>
            </a:r>
          </a:p>
          <a:p>
            <a:pPr marL="285750" indent="-285750">
              <a:buFont typeface="Arial" panose="020B0604020202020204" pitchFamily="34" charset="0"/>
              <a:buChar char="•"/>
            </a:pPr>
            <a:endParaRPr lang="en-GB" sz="1800"/>
          </a:p>
          <a:p>
            <a:pPr marL="285750" indent="-285750">
              <a:buFont typeface="Arial" panose="020B0604020202020204" pitchFamily="34" charset="0"/>
              <a:buChar char="•"/>
            </a:pPr>
            <a:r>
              <a:rPr lang="en-GB" sz="1800"/>
              <a:t>Officers will continue to work hybrid but their office base will also remain the same </a:t>
            </a:r>
          </a:p>
          <a:p>
            <a:pPr marL="285750" indent="-285750">
              <a:buFont typeface="Arial" panose="020B0604020202020204" pitchFamily="34" charset="0"/>
              <a:buChar char="•"/>
            </a:pPr>
            <a:endParaRPr lang="en-GB" sz="1800"/>
          </a:p>
          <a:p>
            <a:pPr marL="285750" indent="-285750">
              <a:buFont typeface="Arial" panose="020B0604020202020204" pitchFamily="34" charset="0"/>
              <a:buChar char="•"/>
            </a:pPr>
            <a:endParaRPr lang="en-GB"/>
          </a:p>
        </p:txBody>
      </p:sp>
    </p:spTree>
    <p:extLst>
      <p:ext uri="{BB962C8B-B14F-4D97-AF65-F5344CB8AC3E}">
        <p14:creationId xmlns:p14="http://schemas.microsoft.com/office/powerpoint/2010/main" val="19422995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C909514-FF11-682C-3D94-9AF6E745DE37}"/>
              </a:ext>
            </a:extLst>
          </p:cNvPr>
          <p:cNvPicPr>
            <a:picLocks noChangeAspect="1"/>
          </p:cNvPicPr>
          <p:nvPr/>
        </p:nvPicPr>
        <p:blipFill>
          <a:blip r:embed="rId3"/>
          <a:stretch>
            <a:fillRect/>
          </a:stretch>
        </p:blipFill>
        <p:spPr>
          <a:xfrm>
            <a:off x="2092960" y="911208"/>
            <a:ext cx="9378132" cy="5212110"/>
          </a:xfrm>
          <a:prstGeom prst="rect">
            <a:avLst/>
          </a:prstGeom>
        </p:spPr>
      </p:pic>
      <p:sp>
        <p:nvSpPr>
          <p:cNvPr id="2" name="TextBox 1">
            <a:extLst>
              <a:ext uri="{FF2B5EF4-FFF2-40B4-BE49-F238E27FC236}">
                <a16:creationId xmlns:a16="http://schemas.microsoft.com/office/drawing/2014/main" id="{0898C313-A08A-4E26-AB5A-8530234D34F7}"/>
              </a:ext>
            </a:extLst>
          </p:cNvPr>
          <p:cNvSpPr txBox="1"/>
          <p:nvPr/>
        </p:nvSpPr>
        <p:spPr>
          <a:xfrm>
            <a:off x="2266976" y="1140736"/>
            <a:ext cx="800219" cy="369332"/>
          </a:xfrm>
          <a:prstGeom prst="rect">
            <a:avLst/>
          </a:prstGeom>
          <a:noFill/>
        </p:spPr>
        <p:txBody>
          <a:bodyPr wrap="none" rtlCol="0">
            <a:spAutoFit/>
          </a:bodyPr>
          <a:lstStyle/>
          <a:p>
            <a:r>
              <a:rPr lang="en-GB"/>
              <a:t>Policy</a:t>
            </a:r>
          </a:p>
        </p:txBody>
      </p:sp>
      <p:sp>
        <p:nvSpPr>
          <p:cNvPr id="3" name="TextBox 2">
            <a:extLst>
              <a:ext uri="{FF2B5EF4-FFF2-40B4-BE49-F238E27FC236}">
                <a16:creationId xmlns:a16="http://schemas.microsoft.com/office/drawing/2014/main" id="{2D809A6F-108B-491E-859F-4BFBFA23694D}"/>
              </a:ext>
            </a:extLst>
          </p:cNvPr>
          <p:cNvSpPr txBox="1"/>
          <p:nvPr/>
        </p:nvSpPr>
        <p:spPr>
          <a:xfrm>
            <a:off x="5744872" y="1140736"/>
            <a:ext cx="3799002" cy="369332"/>
          </a:xfrm>
          <a:prstGeom prst="rect">
            <a:avLst/>
          </a:prstGeom>
          <a:noFill/>
        </p:spPr>
        <p:txBody>
          <a:bodyPr wrap="square" rtlCol="0">
            <a:spAutoFit/>
          </a:bodyPr>
          <a:lstStyle/>
          <a:p>
            <a:r>
              <a:rPr lang="en-GB"/>
              <a:t>Development Management</a:t>
            </a:r>
          </a:p>
        </p:txBody>
      </p:sp>
      <p:sp>
        <p:nvSpPr>
          <p:cNvPr id="4" name="Title 1">
            <a:extLst>
              <a:ext uri="{FF2B5EF4-FFF2-40B4-BE49-F238E27FC236}">
                <a16:creationId xmlns:a16="http://schemas.microsoft.com/office/drawing/2014/main" id="{563A58AB-3C98-AD8C-69E5-3BCDFF3BED30}"/>
              </a:ext>
            </a:extLst>
          </p:cNvPr>
          <p:cNvSpPr>
            <a:spLocks noGrp="1"/>
          </p:cNvSpPr>
          <p:nvPr>
            <p:ph type="title"/>
          </p:nvPr>
        </p:nvSpPr>
        <p:spPr>
          <a:xfrm>
            <a:off x="704850" y="217816"/>
            <a:ext cx="10515600" cy="894955"/>
          </a:xfrm>
        </p:spPr>
        <p:txBody>
          <a:bodyPr>
            <a:normAutofit/>
          </a:bodyPr>
          <a:lstStyle/>
          <a:p>
            <a:r>
              <a:rPr lang="en-GB" sz="4000">
                <a:ea typeface="Roboto Bold"/>
                <a:cs typeface="Roboto Bold"/>
              </a:rPr>
              <a:t>Committee Structure</a:t>
            </a:r>
            <a:endParaRPr lang="en-GB" sz="4000"/>
          </a:p>
        </p:txBody>
      </p:sp>
    </p:spTree>
    <p:extLst>
      <p:ext uri="{BB962C8B-B14F-4D97-AF65-F5344CB8AC3E}">
        <p14:creationId xmlns:p14="http://schemas.microsoft.com/office/powerpoint/2010/main" val="1611790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2327A-FC07-4ECE-AE1D-F504ABC725B7}"/>
              </a:ext>
            </a:extLst>
          </p:cNvPr>
          <p:cNvSpPr>
            <a:spLocks noGrp="1"/>
          </p:cNvSpPr>
          <p:nvPr>
            <p:ph type="title"/>
          </p:nvPr>
        </p:nvSpPr>
        <p:spPr/>
        <p:txBody>
          <a:bodyPr/>
          <a:lstStyle/>
          <a:p>
            <a:r>
              <a:rPr lang="en-GB" sz="4000" b="1" dirty="0">
                <a:solidFill>
                  <a:srgbClr val="000000"/>
                </a:solidFill>
                <a:ea typeface="Roboto Bold"/>
                <a:cs typeface="Roboto Bold"/>
              </a:rPr>
              <a:t>Scheme of Delegation</a:t>
            </a:r>
            <a:br>
              <a:rPr lang="en-GB" b="1" dirty="0">
                <a:solidFill>
                  <a:srgbClr val="000000"/>
                </a:solidFill>
                <a:ea typeface="Roboto Bold"/>
                <a:cs typeface="Roboto Bold"/>
              </a:rPr>
            </a:br>
            <a:endParaRPr lang="en-GB" dirty="0"/>
          </a:p>
        </p:txBody>
      </p:sp>
      <p:sp>
        <p:nvSpPr>
          <p:cNvPr id="4" name="Content Placeholder 2">
            <a:extLst>
              <a:ext uri="{FF2B5EF4-FFF2-40B4-BE49-F238E27FC236}">
                <a16:creationId xmlns:a16="http://schemas.microsoft.com/office/drawing/2014/main" id="{45593763-7FB9-41EC-81B5-419F990B1114}"/>
              </a:ext>
            </a:extLst>
          </p:cNvPr>
          <p:cNvSpPr txBox="1">
            <a:spLocks/>
          </p:cNvSpPr>
          <p:nvPr/>
        </p:nvSpPr>
        <p:spPr>
          <a:xfrm>
            <a:off x="838199" y="1155032"/>
            <a:ext cx="11140441" cy="4940968"/>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600" b="0" i="0" u="none" strike="noStrike" kern="1200" cap="none" spc="0" normalizeH="0" baseline="0" noProof="0" dirty="0">
                <a:ln>
                  <a:noFill/>
                </a:ln>
                <a:solidFill>
                  <a:prstClr val="black"/>
                </a:solidFill>
                <a:effectLst/>
                <a:uLnTx/>
                <a:uFillTx/>
                <a:latin typeface="Roboto"/>
                <a:ea typeface="+mn-ea"/>
                <a:cs typeface="+mn-cs"/>
              </a:rPr>
              <a:t>Waste and mineral applications (other than departures from the Development Plan) - will be considered at the area based Planning committees first</a:t>
            </a:r>
          </a:p>
          <a:p>
            <a:pPr marL="0" marR="0" lvl="0" indent="0" algn="l" defTabSz="914400" rtl="0" eaLnBrk="1" fontAlgn="auto" latinLnBrk="0" hangingPunct="1">
              <a:lnSpc>
                <a:spcPct val="90000"/>
              </a:lnSpc>
              <a:spcBef>
                <a:spcPts val="1000"/>
              </a:spcBef>
              <a:spcAft>
                <a:spcPts val="0"/>
              </a:spcAft>
              <a:buClrTx/>
              <a:buSzTx/>
              <a:buNone/>
              <a:tabLst/>
              <a:defRPr/>
            </a:pPr>
            <a:endParaRPr kumimoji="0" lang="en-GB" sz="800" b="0" i="0" u="none" strike="noStrike" kern="1200" cap="none" spc="0" normalizeH="0" baseline="0" noProof="0" dirty="0">
              <a:ln>
                <a:noFill/>
              </a:ln>
              <a:solidFill>
                <a:prstClr val="black"/>
              </a:solidFill>
              <a:effectLst/>
              <a:uLnTx/>
              <a:uFillTx/>
              <a:latin typeface="Roboto"/>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Roboto"/>
                <a:ea typeface="+mn-ea"/>
                <a:cs typeface="+mn-cs"/>
              </a:rPr>
              <a:t>Only if the recommendation is overturned will they be considered at Strategic Committee</a:t>
            </a:r>
          </a:p>
          <a:p>
            <a:pPr marL="0" marR="0" lvl="0" indent="0" algn="l" defTabSz="914400" rtl="0" eaLnBrk="1" fontAlgn="auto" latinLnBrk="0" hangingPunct="1">
              <a:lnSpc>
                <a:spcPct val="90000"/>
              </a:lnSpc>
              <a:spcBef>
                <a:spcPts val="1000"/>
              </a:spcBef>
              <a:spcAft>
                <a:spcPts val="0"/>
              </a:spcAft>
              <a:buClrTx/>
              <a:buSzTx/>
              <a:buNone/>
              <a:tabLst/>
              <a:defRPr/>
            </a:pPr>
            <a:endParaRPr kumimoji="0" lang="en-GB" sz="900" b="0" i="0" u="none" strike="noStrike" kern="1200" cap="none" spc="0" normalizeH="0" baseline="0" noProof="0" dirty="0">
              <a:ln>
                <a:noFill/>
              </a:ln>
              <a:solidFill>
                <a:prstClr val="black"/>
              </a:solidFill>
              <a:effectLst/>
              <a:uLnTx/>
              <a:uFillTx/>
              <a:latin typeface="Roboto"/>
              <a:ea typeface="Roboto"/>
              <a:cs typeface="Roboto"/>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Roboto"/>
                <a:ea typeface="+mn-ea"/>
                <a:cs typeface="+mn-cs"/>
              </a:rPr>
              <a:t>All other applications that require a committee decision will be dealt with at the area based Planning Committees</a:t>
            </a:r>
          </a:p>
          <a:p>
            <a:pPr marL="0" marR="0" lvl="0" indent="0" algn="l" defTabSz="914400" rtl="0" eaLnBrk="1" fontAlgn="auto" latinLnBrk="0" hangingPunct="1">
              <a:lnSpc>
                <a:spcPct val="90000"/>
              </a:lnSpc>
              <a:spcBef>
                <a:spcPts val="1000"/>
              </a:spcBef>
              <a:spcAft>
                <a:spcPts val="0"/>
              </a:spcAft>
              <a:buClrTx/>
              <a:buSzTx/>
              <a:buNone/>
              <a:tabLst/>
              <a:defRPr/>
            </a:pPr>
            <a:endParaRPr kumimoji="0" lang="en-GB" sz="900" b="0" i="0" u="none" strike="noStrike" kern="1200" cap="none" spc="0" normalizeH="0" baseline="0" noProof="0" dirty="0">
              <a:ln>
                <a:noFill/>
              </a:ln>
              <a:solidFill>
                <a:prstClr val="black"/>
              </a:solidFill>
              <a:effectLst/>
              <a:uLnTx/>
              <a:uFillTx/>
              <a:latin typeface="Roboto"/>
              <a:ea typeface="Roboto"/>
              <a:cs typeface="Roboto"/>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Roboto"/>
                <a:ea typeface="+mn-ea"/>
                <a:cs typeface="+mn-cs"/>
              </a:rPr>
              <a:t>The scheme of delegation is a mixture of:</a:t>
            </a:r>
          </a:p>
          <a:p>
            <a:pPr marL="0" marR="0" lvl="0" indent="0" algn="l" defTabSz="914400" rtl="0" eaLnBrk="1" fontAlgn="auto" latinLnBrk="0" hangingPunct="1">
              <a:lnSpc>
                <a:spcPct val="90000"/>
              </a:lnSpc>
              <a:spcBef>
                <a:spcPts val="1000"/>
              </a:spcBef>
              <a:spcAft>
                <a:spcPts val="0"/>
              </a:spcAft>
              <a:buClrTx/>
              <a:buSzTx/>
              <a:buNone/>
              <a:tabLst/>
              <a:defRPr/>
            </a:pPr>
            <a:endParaRPr kumimoji="0" lang="en-GB" sz="900" b="0" i="0" u="none" strike="noStrike" kern="1200" cap="none" spc="0" normalizeH="0" baseline="0" noProof="0" dirty="0">
              <a:ln>
                <a:noFill/>
              </a:ln>
              <a:solidFill>
                <a:prstClr val="black"/>
              </a:solidFill>
              <a:effectLst/>
              <a:uLnTx/>
              <a:uFillTx/>
              <a:latin typeface="Roboto"/>
              <a:ea typeface="Roboto"/>
              <a:cs typeface="Roboto"/>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Roboto"/>
                <a:ea typeface="+mn-ea"/>
                <a:cs typeface="+mn-cs"/>
              </a:rPr>
              <a:t>Automatic referral to planning committee (Major applications)</a:t>
            </a:r>
          </a:p>
          <a:p>
            <a:pPr marL="457200" marR="0" lvl="1" indent="0" algn="l" defTabSz="914400" rtl="0" eaLnBrk="1" fontAlgn="auto" latinLnBrk="0" hangingPunct="1">
              <a:lnSpc>
                <a:spcPct val="90000"/>
              </a:lnSpc>
              <a:spcBef>
                <a:spcPts val="500"/>
              </a:spcBef>
              <a:spcAft>
                <a:spcPts val="0"/>
              </a:spcAft>
              <a:buClrTx/>
              <a:buSzTx/>
              <a:buNone/>
              <a:tabLst/>
              <a:defRPr/>
            </a:pPr>
            <a:endParaRPr kumimoji="0" lang="en-GB" sz="900" b="0" i="0" u="none" strike="noStrike" kern="1200" cap="none" spc="0" normalizeH="0" baseline="0" noProof="0" dirty="0">
              <a:ln>
                <a:noFill/>
              </a:ln>
              <a:solidFill>
                <a:prstClr val="black"/>
              </a:solidFill>
              <a:effectLst/>
              <a:uLnTx/>
              <a:uFillTx/>
              <a:latin typeface="Roboto"/>
              <a:ea typeface="Roboto"/>
              <a:cs typeface="Roboto"/>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Roboto"/>
                <a:ea typeface="+mn-ea"/>
                <a:cs typeface="+mn-cs"/>
              </a:rPr>
              <a:t>Referral following comments from a Divisional Member and/or a Parish/Town/City Council that are contrary to the recommendation via Referral to Chair/Vice Chair of the relevant Planning Committee</a:t>
            </a:r>
          </a:p>
          <a:p>
            <a:pPr marL="457200" marR="0" lvl="1" indent="0" algn="l" defTabSz="914400" rtl="0" eaLnBrk="1" fontAlgn="auto" latinLnBrk="0" hangingPunct="1">
              <a:lnSpc>
                <a:spcPct val="90000"/>
              </a:lnSpc>
              <a:spcBef>
                <a:spcPts val="500"/>
              </a:spcBef>
              <a:spcAft>
                <a:spcPts val="0"/>
              </a:spcAft>
              <a:buClrTx/>
              <a:buSzTx/>
              <a:buNone/>
              <a:tabLst/>
              <a:defRPr/>
            </a:pPr>
            <a:endParaRPr kumimoji="0" lang="en-GB" sz="900" b="0" i="0" u="none" strike="noStrike" kern="1200" cap="none" spc="0" normalizeH="0" baseline="0" noProof="0" dirty="0">
              <a:ln>
                <a:noFill/>
              </a:ln>
              <a:solidFill>
                <a:prstClr val="black"/>
              </a:solidFill>
              <a:effectLst/>
              <a:uLnTx/>
              <a:uFillTx/>
              <a:latin typeface="Roboto"/>
              <a:ea typeface="Roboto"/>
              <a:cs typeface="Roboto"/>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Roboto"/>
                <a:ea typeface="Roboto"/>
                <a:cs typeface="Roboto"/>
              </a:rPr>
              <a:t>Officer delegation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GB" sz="2000" dirty="0">
              <a:solidFill>
                <a:srgbClr val="FF0000"/>
              </a:solidFill>
              <a:latin typeface="Roboto Bold"/>
              <a:ea typeface="Roboto"/>
              <a:cs typeface="Roboto Bold"/>
            </a:endParaRPr>
          </a:p>
          <a:p>
            <a:endParaRPr lang="en-GB" sz="2000" dirty="0">
              <a:latin typeface="Roboto"/>
              <a:ea typeface="Roboto"/>
              <a:cs typeface="Roboto"/>
            </a:endParaRPr>
          </a:p>
          <a:p>
            <a:endParaRPr lang="en-US" sz="2000" dirty="0">
              <a:latin typeface="Roboto"/>
              <a:ea typeface="Roboto"/>
              <a:cs typeface="Roboto"/>
            </a:endParaRPr>
          </a:p>
          <a:p>
            <a:endParaRPr lang="en-GB" sz="2000" dirty="0">
              <a:latin typeface="Calibri"/>
              <a:ea typeface="Roboto Bold"/>
              <a:cs typeface="Roboto Bold"/>
            </a:endParaRPr>
          </a:p>
          <a:p>
            <a:endParaRPr lang="en-GB" sz="2000" dirty="0">
              <a:latin typeface="Roboto Bold"/>
              <a:ea typeface="Roboto Bold"/>
              <a:cs typeface="Roboto Bold"/>
            </a:endParaRPr>
          </a:p>
          <a:p>
            <a:endParaRPr lang="en-GB" sz="2000" dirty="0">
              <a:latin typeface="Roboto Bold"/>
              <a:ea typeface="Roboto Bold"/>
              <a:cs typeface="Roboto Bold"/>
            </a:endParaRPr>
          </a:p>
          <a:p>
            <a:endParaRPr lang="en-GB" dirty="0">
              <a:ea typeface="Roboto"/>
              <a:cs typeface="Roboto"/>
            </a:endParaRPr>
          </a:p>
        </p:txBody>
      </p:sp>
    </p:spTree>
    <p:extLst>
      <p:ext uri="{BB962C8B-B14F-4D97-AF65-F5344CB8AC3E}">
        <p14:creationId xmlns:p14="http://schemas.microsoft.com/office/powerpoint/2010/main" val="40841617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7B473-BFEE-494F-9B3E-C84D680FF280}"/>
              </a:ext>
            </a:extLst>
          </p:cNvPr>
          <p:cNvSpPr>
            <a:spLocks noGrp="1"/>
          </p:cNvSpPr>
          <p:nvPr>
            <p:ph type="title"/>
          </p:nvPr>
        </p:nvSpPr>
        <p:spPr>
          <a:xfrm>
            <a:off x="838200" y="121185"/>
            <a:ext cx="10515600" cy="1024569"/>
          </a:xfrm>
        </p:spPr>
        <p:txBody>
          <a:bodyPr>
            <a:normAutofit/>
          </a:bodyPr>
          <a:lstStyle/>
          <a:p>
            <a:r>
              <a:rPr lang="en-GB" sz="3600" dirty="0"/>
              <a:t>Applications Delegated to Officers</a:t>
            </a:r>
          </a:p>
        </p:txBody>
      </p:sp>
      <p:sp>
        <p:nvSpPr>
          <p:cNvPr id="3" name="Content Placeholder 2">
            <a:extLst>
              <a:ext uri="{FF2B5EF4-FFF2-40B4-BE49-F238E27FC236}">
                <a16:creationId xmlns:a16="http://schemas.microsoft.com/office/drawing/2014/main" id="{B0913590-F13C-4FD4-A3F8-AF7916875601}"/>
              </a:ext>
            </a:extLst>
          </p:cNvPr>
          <p:cNvSpPr>
            <a:spLocks noGrp="1"/>
          </p:cNvSpPr>
          <p:nvPr>
            <p:ph idx="1"/>
          </p:nvPr>
        </p:nvSpPr>
        <p:spPr>
          <a:xfrm>
            <a:off x="838200" y="1020763"/>
            <a:ext cx="10515600" cy="4996264"/>
          </a:xfrm>
        </p:spPr>
        <p:txBody>
          <a:bodyPr vert="horz" lIns="91440" tIns="45720" rIns="91440" bIns="45720" rtlCol="0" anchor="t">
            <a:noAutofit/>
          </a:bodyPr>
          <a:lstStyle/>
          <a:p>
            <a:pPr>
              <a:lnSpc>
                <a:spcPct val="100000"/>
              </a:lnSpc>
            </a:pPr>
            <a:r>
              <a:rPr lang="en-GB" sz="2400" dirty="0">
                <a:latin typeface="Roboto"/>
                <a:ea typeface="Times New Roman" panose="02020603050405020304" pitchFamily="18" charset="0"/>
                <a:cs typeface="Arial"/>
              </a:rPr>
              <a:t>T</a:t>
            </a:r>
            <a:r>
              <a:rPr lang="en-GB" sz="2400" dirty="0">
                <a:latin typeface="Roboto"/>
                <a:ea typeface="Times New Roman" panose="02020603050405020304" pitchFamily="18" charset="0"/>
                <a:cs typeface="Roboto"/>
              </a:rPr>
              <a:t>he following matters are d</a:t>
            </a:r>
            <a:r>
              <a:rPr lang="en-GB" sz="2400" dirty="0">
                <a:effectLst/>
                <a:latin typeface="Roboto"/>
                <a:ea typeface="Times New Roman" panose="02020603050405020304" pitchFamily="18" charset="0"/>
                <a:cs typeface="Roboto"/>
              </a:rPr>
              <a:t>elegated to Officers and exempt from the referral process:</a:t>
            </a:r>
            <a:endParaRPr lang="en-US" dirty="0">
              <a:ea typeface="Roboto"/>
              <a:cs typeface="Roboto"/>
            </a:endParaRPr>
          </a:p>
          <a:p>
            <a:pPr marL="0" indent="0">
              <a:lnSpc>
                <a:spcPct val="100000"/>
              </a:lnSpc>
              <a:buNone/>
            </a:pPr>
            <a:endParaRPr lang="en-GB" sz="800" dirty="0">
              <a:latin typeface="Roboto"/>
              <a:ea typeface="Calibri" panose="020F0502020204030204" pitchFamily="34" charset="0"/>
              <a:cs typeface="Roboto"/>
            </a:endParaRPr>
          </a:p>
          <a:p>
            <a:pPr lvl="1" fontAlgn="base">
              <a:lnSpc>
                <a:spcPct val="104000"/>
              </a:lnSpc>
              <a:spcAft>
                <a:spcPts val="600"/>
              </a:spcAft>
            </a:pPr>
            <a:r>
              <a:rPr lang="en-GB" dirty="0">
                <a:solidFill>
                  <a:srgbClr val="000000"/>
                </a:solidFill>
                <a:effectLst/>
                <a:latin typeface="Roboto"/>
                <a:ea typeface="Calibri" panose="020F0502020204030204" pitchFamily="34" charset="0"/>
                <a:cs typeface="Roboto"/>
              </a:rPr>
              <a:t>Certificates of Lawfulness Existing or Proposed</a:t>
            </a:r>
          </a:p>
          <a:p>
            <a:pPr lvl="1" fontAlgn="base">
              <a:lnSpc>
                <a:spcPct val="104000"/>
              </a:lnSpc>
              <a:spcAft>
                <a:spcPts val="600"/>
              </a:spcAft>
            </a:pPr>
            <a:r>
              <a:rPr lang="en-GB" dirty="0">
                <a:solidFill>
                  <a:srgbClr val="000000"/>
                </a:solidFill>
                <a:effectLst/>
                <a:latin typeface="Roboto"/>
                <a:ea typeface="Calibri" panose="020F0502020204030204" pitchFamily="34" charset="0"/>
                <a:cs typeface="Roboto"/>
              </a:rPr>
              <a:t>Prior Approval/Prior Notification – all types</a:t>
            </a:r>
            <a:r>
              <a:rPr lang="en-GB" dirty="0">
                <a:solidFill>
                  <a:srgbClr val="000000"/>
                </a:solidFill>
                <a:latin typeface="Roboto"/>
                <a:ea typeface="Calibri" panose="020F0502020204030204" pitchFamily="34" charset="0"/>
                <a:cs typeface="Roboto"/>
              </a:rPr>
              <a:t> </a:t>
            </a:r>
            <a:endParaRPr lang="en-GB" b="1" dirty="0">
              <a:solidFill>
                <a:srgbClr val="000000"/>
              </a:solidFill>
              <a:latin typeface="Roboto"/>
              <a:ea typeface="Calibri" panose="020F0502020204030204" pitchFamily="34" charset="0"/>
              <a:cs typeface="Roboto"/>
            </a:endParaRPr>
          </a:p>
          <a:p>
            <a:pPr lvl="1" fontAlgn="base">
              <a:lnSpc>
                <a:spcPct val="104000"/>
              </a:lnSpc>
              <a:spcAft>
                <a:spcPts val="600"/>
              </a:spcAft>
            </a:pPr>
            <a:r>
              <a:rPr lang="en-GB" dirty="0">
                <a:effectLst/>
                <a:latin typeface="Roboto"/>
                <a:ea typeface="Calibri" panose="020F0502020204030204" pitchFamily="34" charset="0"/>
                <a:cs typeface="Times New Roman"/>
              </a:rPr>
              <a:t>Approval of details reserved by condition </a:t>
            </a:r>
            <a:endParaRPr lang="en-GB" dirty="0">
              <a:solidFill>
                <a:srgbClr val="000000"/>
              </a:solidFill>
              <a:latin typeface="Roboto"/>
              <a:ea typeface="Calibri" panose="020F0502020204030204" pitchFamily="34" charset="0"/>
              <a:cs typeface="Times New Roman"/>
            </a:endParaRPr>
          </a:p>
          <a:p>
            <a:pPr lvl="1" fontAlgn="base">
              <a:lnSpc>
                <a:spcPct val="104000"/>
              </a:lnSpc>
              <a:spcAft>
                <a:spcPts val="600"/>
              </a:spcAft>
            </a:pPr>
            <a:r>
              <a:rPr lang="en-GB" dirty="0">
                <a:solidFill>
                  <a:srgbClr val="000000"/>
                </a:solidFill>
                <a:effectLst/>
                <a:latin typeface="Roboto"/>
                <a:ea typeface="Calibri" panose="020F0502020204030204" pitchFamily="34" charset="0"/>
                <a:cs typeface="Roboto"/>
              </a:rPr>
              <a:t>Hazardous substance consents</a:t>
            </a:r>
            <a:r>
              <a:rPr lang="en-GB" dirty="0">
                <a:solidFill>
                  <a:srgbClr val="000000"/>
                </a:solidFill>
                <a:latin typeface="Roboto"/>
                <a:ea typeface="Calibri" panose="020F0502020204030204" pitchFamily="34" charset="0"/>
                <a:cs typeface="Roboto"/>
              </a:rPr>
              <a:t> </a:t>
            </a:r>
            <a:endParaRPr lang="en-GB" dirty="0">
              <a:solidFill>
                <a:srgbClr val="000000"/>
              </a:solidFill>
              <a:effectLst/>
              <a:latin typeface="Roboto"/>
              <a:ea typeface="Calibri" panose="020F0502020204030204" pitchFamily="34" charset="0"/>
              <a:cs typeface="Roboto"/>
            </a:endParaRPr>
          </a:p>
          <a:p>
            <a:pPr lvl="1" fontAlgn="base">
              <a:lnSpc>
                <a:spcPct val="104000"/>
              </a:lnSpc>
              <a:spcAft>
                <a:spcPts val="600"/>
              </a:spcAft>
            </a:pPr>
            <a:r>
              <a:rPr lang="en-GB" dirty="0">
                <a:solidFill>
                  <a:srgbClr val="000000"/>
                </a:solidFill>
                <a:effectLst/>
                <a:latin typeface="Roboto"/>
                <a:ea typeface="Calibri" panose="020F0502020204030204" pitchFamily="34" charset="0"/>
                <a:cs typeface="Roboto"/>
              </a:rPr>
              <a:t>Any applications for works to trees, hedgerow removal or high hedges</a:t>
            </a:r>
          </a:p>
          <a:p>
            <a:pPr lvl="1">
              <a:spcAft>
                <a:spcPts val="600"/>
              </a:spcAft>
            </a:pPr>
            <a:r>
              <a:rPr lang="en-GB" dirty="0">
                <a:effectLst/>
                <a:latin typeface="Roboto"/>
                <a:ea typeface="Times New Roman" panose="02020603050405020304" pitchFamily="18" charset="0"/>
                <a:cs typeface="Roboto"/>
              </a:rPr>
              <a:t>Permission in Principle (PIP)</a:t>
            </a:r>
            <a:endParaRPr lang="en-GB" dirty="0">
              <a:effectLst/>
              <a:highlight>
                <a:srgbClr val="00FF00"/>
              </a:highlight>
              <a:latin typeface="Roboto"/>
              <a:ea typeface="Times New Roman" panose="02020603050405020304" pitchFamily="18" charset="0"/>
              <a:cs typeface="Roboto"/>
            </a:endParaRPr>
          </a:p>
          <a:p>
            <a:endParaRPr lang="en-GB" sz="1800" dirty="0">
              <a:latin typeface="Roboto"/>
              <a:ea typeface="Calibri" panose="020F0502020204030204" pitchFamily="34" charset="0"/>
              <a:cs typeface="Roboto"/>
            </a:endParaRPr>
          </a:p>
          <a:p>
            <a:endParaRPr lang="en-GB" sz="1800" dirty="0">
              <a:effectLst/>
              <a:latin typeface="Calibri" panose="020F0502020204030204" pitchFamily="34" charset="0"/>
              <a:ea typeface="Calibri" panose="020F0502020204030204" pitchFamily="34" charset="0"/>
            </a:endParaRPr>
          </a:p>
          <a:p>
            <a:endParaRPr lang="en-GB" dirty="0"/>
          </a:p>
        </p:txBody>
      </p:sp>
    </p:spTree>
    <p:extLst>
      <p:ext uri="{BB962C8B-B14F-4D97-AF65-F5344CB8AC3E}">
        <p14:creationId xmlns:p14="http://schemas.microsoft.com/office/powerpoint/2010/main" val="42913901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2327A-FC07-4ECE-AE1D-F504ABC725B7}"/>
              </a:ext>
            </a:extLst>
          </p:cNvPr>
          <p:cNvSpPr>
            <a:spLocks noGrp="1"/>
          </p:cNvSpPr>
          <p:nvPr>
            <p:ph type="title"/>
          </p:nvPr>
        </p:nvSpPr>
        <p:spPr/>
        <p:txBody>
          <a:bodyPr/>
          <a:lstStyle/>
          <a:p>
            <a:r>
              <a:rPr lang="en-GB" sz="4000" b="1" dirty="0">
                <a:solidFill>
                  <a:srgbClr val="000000"/>
                </a:solidFill>
                <a:ea typeface="Roboto Bold"/>
                <a:cs typeface="Roboto Bold"/>
              </a:rPr>
              <a:t>Consultations</a:t>
            </a:r>
            <a:br>
              <a:rPr lang="en-GB" b="1" dirty="0">
                <a:solidFill>
                  <a:srgbClr val="000000"/>
                </a:solidFill>
                <a:ea typeface="Roboto Bold"/>
                <a:cs typeface="Roboto Bold"/>
              </a:rPr>
            </a:br>
            <a:endParaRPr lang="en-GB" dirty="0"/>
          </a:p>
        </p:txBody>
      </p:sp>
      <p:sp>
        <p:nvSpPr>
          <p:cNvPr id="4" name="Content Placeholder 2">
            <a:extLst>
              <a:ext uri="{FF2B5EF4-FFF2-40B4-BE49-F238E27FC236}">
                <a16:creationId xmlns:a16="http://schemas.microsoft.com/office/drawing/2014/main" id="{45593763-7FB9-41EC-81B5-419F990B1114}"/>
              </a:ext>
            </a:extLst>
          </p:cNvPr>
          <p:cNvSpPr txBox="1">
            <a:spLocks/>
          </p:cNvSpPr>
          <p:nvPr/>
        </p:nvSpPr>
        <p:spPr>
          <a:xfrm>
            <a:off x="838199" y="1155032"/>
            <a:ext cx="11140441" cy="4940968"/>
          </a:xfrm>
          <a:prstGeom prst="rect">
            <a:avLst/>
          </a:prstGeom>
        </p:spPr>
        <p:txBody>
          <a:bodyPr vert="horz" lIns="91440" tIns="45720" rIns="91440" bIns="45720" rtlCol="0" anchor="t">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defRPr/>
            </a:pPr>
            <a:r>
              <a:rPr kumimoji="0" lang="en-GB" sz="3400" b="0" i="0" u="none" strike="noStrike" kern="1200" cap="none" spc="0" normalizeH="0" baseline="0" noProof="0" dirty="0">
                <a:ln>
                  <a:noFill/>
                </a:ln>
                <a:solidFill>
                  <a:prstClr val="black"/>
                </a:solidFill>
                <a:effectLst/>
                <a:uLnTx/>
                <a:uFillTx/>
                <a:latin typeface="Roboto"/>
                <a:ea typeface="+mn-ea"/>
                <a:cs typeface="+mn-cs"/>
              </a:rPr>
              <a:t>The Parish Council will be consulted on the following applications – your comments on these applications will potentially trigger a referral to Planning Committee:</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endParaRPr kumimoji="0" lang="en-GB" sz="1500" b="0" i="0" u="none" strike="noStrike" kern="1200" cap="none" spc="0" normalizeH="0" baseline="0" noProof="0" dirty="0">
              <a:ln>
                <a:noFill/>
              </a:ln>
              <a:solidFill>
                <a:prstClr val="black"/>
              </a:solidFill>
              <a:effectLst/>
              <a:uLnTx/>
              <a:uFillTx/>
              <a:latin typeface="Roboto"/>
              <a:ea typeface="+mn-ea"/>
              <a:cs typeface="+mn-cs"/>
            </a:endParaRPr>
          </a:p>
          <a:p>
            <a:pPr lvl="1">
              <a:spcBef>
                <a:spcPts val="1000"/>
              </a:spcBef>
              <a:defRPr/>
            </a:pPr>
            <a:r>
              <a:rPr kumimoji="0" lang="en-GB" sz="3400" b="0" i="0" u="none" strike="noStrike" kern="1200" cap="none" spc="0" normalizeH="0" baseline="0" noProof="0" dirty="0">
                <a:ln>
                  <a:noFill/>
                </a:ln>
                <a:solidFill>
                  <a:prstClr val="black"/>
                </a:solidFill>
                <a:effectLst/>
                <a:uLnTx/>
                <a:uFillTx/>
                <a:latin typeface="Roboto"/>
                <a:ea typeface="+mn-ea"/>
                <a:cs typeface="+mn-cs"/>
              </a:rPr>
              <a:t>Planning permission (outline and full) </a:t>
            </a:r>
          </a:p>
          <a:p>
            <a:pPr lvl="1">
              <a:spcBef>
                <a:spcPts val="1000"/>
              </a:spcBef>
              <a:defRPr/>
            </a:pPr>
            <a:r>
              <a:rPr kumimoji="0" lang="en-GB" sz="3400" b="0" i="0" u="none" strike="noStrike" kern="1200" cap="none" spc="0" normalizeH="0" baseline="0" noProof="0" dirty="0">
                <a:ln>
                  <a:noFill/>
                </a:ln>
                <a:solidFill>
                  <a:prstClr val="black"/>
                </a:solidFill>
                <a:effectLst/>
                <a:uLnTx/>
                <a:uFillTx/>
                <a:latin typeface="Roboto"/>
                <a:ea typeface="+mn-ea"/>
                <a:cs typeface="+mn-cs"/>
              </a:rPr>
              <a:t>Advertisement consent </a:t>
            </a:r>
            <a:endParaRPr kumimoji="0" lang="en-GB" sz="3400" b="0" i="0" u="none" strike="noStrike" kern="1200" cap="none" spc="0" normalizeH="0" baseline="0" noProof="0" dirty="0">
              <a:ln>
                <a:noFill/>
              </a:ln>
              <a:solidFill>
                <a:prstClr val="black"/>
              </a:solidFill>
              <a:effectLst/>
              <a:uLnTx/>
              <a:uFillTx/>
              <a:latin typeface="Roboto"/>
              <a:ea typeface="Roboto"/>
              <a:cs typeface="Roboto"/>
            </a:endParaRPr>
          </a:p>
          <a:p>
            <a:pPr lvl="1">
              <a:spcBef>
                <a:spcPts val="1000"/>
              </a:spcBef>
              <a:defRPr/>
            </a:pPr>
            <a:r>
              <a:rPr kumimoji="0" lang="en-GB" sz="3400" b="0" i="0" u="none" strike="noStrike" kern="1200" cap="none" spc="0" normalizeH="0" baseline="0" noProof="0" dirty="0">
                <a:ln>
                  <a:noFill/>
                </a:ln>
                <a:solidFill>
                  <a:prstClr val="black"/>
                </a:solidFill>
                <a:effectLst/>
                <a:uLnTx/>
                <a:uFillTx/>
                <a:latin typeface="Roboto"/>
                <a:ea typeface="+mn-ea"/>
                <a:cs typeface="+mn-cs"/>
              </a:rPr>
              <a:t>Listed building consent </a:t>
            </a:r>
            <a:endParaRPr kumimoji="0" lang="en-GB" sz="3400" b="0" i="0" u="none" strike="noStrike" kern="1200" cap="none" spc="0" normalizeH="0" baseline="0" noProof="0" dirty="0">
              <a:ln>
                <a:noFill/>
              </a:ln>
              <a:solidFill>
                <a:prstClr val="black"/>
              </a:solidFill>
              <a:effectLst/>
              <a:uLnTx/>
              <a:uFillTx/>
              <a:latin typeface="Roboto"/>
              <a:ea typeface="Roboto"/>
              <a:cs typeface="Roboto"/>
            </a:endParaRPr>
          </a:p>
          <a:p>
            <a:pPr lvl="1">
              <a:spcBef>
                <a:spcPts val="1000"/>
              </a:spcBef>
              <a:defRPr/>
            </a:pPr>
            <a:r>
              <a:rPr kumimoji="0" lang="en-GB" sz="3400" b="0" i="0" u="none" strike="noStrike" kern="1200" cap="none" spc="0" normalizeH="0" baseline="0" noProof="0" dirty="0">
                <a:ln>
                  <a:noFill/>
                </a:ln>
                <a:solidFill>
                  <a:prstClr val="black"/>
                </a:solidFill>
                <a:effectLst/>
                <a:uLnTx/>
                <a:uFillTx/>
                <a:latin typeface="Roboto"/>
                <a:ea typeface="+mn-ea"/>
                <a:cs typeface="+mn-cs"/>
              </a:rPr>
              <a:t>Application for planning permission for relevant demolition in a conservation area </a:t>
            </a:r>
            <a:endParaRPr kumimoji="0" lang="en-GB" sz="3400" b="0" i="0" u="none" strike="noStrike" kern="1200" cap="none" spc="0" normalizeH="0" baseline="0" noProof="0" dirty="0">
              <a:ln>
                <a:noFill/>
              </a:ln>
              <a:solidFill>
                <a:prstClr val="black"/>
              </a:solidFill>
              <a:effectLst/>
              <a:uLnTx/>
              <a:uFillTx/>
              <a:latin typeface="Roboto"/>
              <a:ea typeface="Roboto"/>
              <a:cs typeface="Roboto"/>
            </a:endParaRPr>
          </a:p>
          <a:p>
            <a:pPr lvl="1">
              <a:spcBef>
                <a:spcPts val="1000"/>
              </a:spcBef>
              <a:defRPr/>
            </a:pPr>
            <a:r>
              <a:rPr kumimoji="0" lang="en-GB" sz="3400" b="0" i="0" u="none" strike="noStrike" kern="1200" cap="none" spc="0" normalizeH="0" baseline="0" noProof="0" dirty="0">
                <a:ln>
                  <a:noFill/>
                </a:ln>
                <a:solidFill>
                  <a:prstClr val="black"/>
                </a:solidFill>
                <a:effectLst/>
                <a:uLnTx/>
                <a:uFillTx/>
                <a:latin typeface="Roboto"/>
                <a:ea typeface="+mn-ea"/>
                <a:cs typeface="+mn-cs"/>
              </a:rPr>
              <a:t>Reserved matters approval following outline permission </a:t>
            </a:r>
            <a:endParaRPr kumimoji="0" lang="en-GB" sz="3400" b="0" i="0" u="none" strike="noStrike" kern="1200" cap="none" spc="0" normalizeH="0" baseline="0" noProof="0" dirty="0">
              <a:ln>
                <a:noFill/>
              </a:ln>
              <a:solidFill>
                <a:prstClr val="black"/>
              </a:solidFill>
              <a:effectLst/>
              <a:uLnTx/>
              <a:uFillTx/>
              <a:latin typeface="Roboto"/>
              <a:ea typeface="Roboto"/>
              <a:cs typeface="Roboto"/>
            </a:endParaRPr>
          </a:p>
          <a:p>
            <a:pPr lvl="1">
              <a:spcBef>
                <a:spcPts val="1000"/>
              </a:spcBef>
              <a:defRPr/>
            </a:pPr>
            <a:r>
              <a:rPr kumimoji="0" lang="en-GB" sz="3400" b="0" i="0" u="none" strike="noStrike" kern="1200" cap="none" spc="0" normalizeH="0" baseline="0" noProof="0" dirty="0">
                <a:ln>
                  <a:noFill/>
                </a:ln>
                <a:solidFill>
                  <a:prstClr val="black"/>
                </a:solidFill>
                <a:effectLst/>
                <a:uLnTx/>
                <a:uFillTx/>
                <a:latin typeface="Roboto"/>
                <a:ea typeface="+mn-ea"/>
                <a:cs typeface="+mn-cs"/>
              </a:rPr>
              <a:t>Variation/removal of conditions (S.73 Applications)</a:t>
            </a:r>
          </a:p>
          <a:p>
            <a:pPr marL="0" marR="0" lvl="0" indent="0" algn="l" defTabSz="914400" rtl="0" eaLnBrk="1" fontAlgn="auto" latinLnBrk="0" hangingPunct="1">
              <a:lnSpc>
                <a:spcPct val="90000"/>
              </a:lnSpc>
              <a:spcBef>
                <a:spcPts val="1000"/>
              </a:spcBef>
              <a:spcAft>
                <a:spcPts val="0"/>
              </a:spcAft>
              <a:buClrTx/>
              <a:buSzTx/>
              <a:buNone/>
              <a:tabLst/>
              <a:defRPr/>
            </a:pPr>
            <a:endParaRPr kumimoji="0" lang="en-GB" sz="1500" b="0" i="0" u="none" strike="noStrike" kern="1200" cap="none" spc="0" normalizeH="0" baseline="0" noProof="0" dirty="0">
              <a:ln>
                <a:noFill/>
              </a:ln>
              <a:solidFill>
                <a:prstClr val="black"/>
              </a:solidFill>
              <a:effectLst/>
              <a:uLnTx/>
              <a:uFillTx/>
              <a:latin typeface="Roboto"/>
              <a:ea typeface="+mn-ea"/>
              <a:cs typeface="+mn-cs"/>
            </a:endParaRPr>
          </a:p>
          <a:p>
            <a:pPr>
              <a:lnSpc>
                <a:spcPct val="150000"/>
              </a:lnSpc>
              <a:defRPr/>
            </a:pPr>
            <a:r>
              <a:rPr kumimoji="0" lang="en-GB" sz="3400" b="0" i="0" u="none" strike="noStrike" kern="1200" cap="none" spc="0" normalizeH="0" baseline="0" noProof="0" dirty="0">
                <a:ln>
                  <a:noFill/>
                </a:ln>
                <a:solidFill>
                  <a:prstClr val="black"/>
                </a:solidFill>
                <a:effectLst/>
                <a:uLnTx/>
                <a:uFillTx/>
                <a:latin typeface="Roboto"/>
                <a:ea typeface="+mn-ea"/>
                <a:cs typeface="+mn-cs"/>
              </a:rPr>
              <a:t>Parish Councils will also be notified of applications for Permission in Principle, prior approvals, certificates of lawfulness and applications for works to trees - BUT the decisions would be delegated to Officers meaning they would not be referred to Planning Committee </a:t>
            </a:r>
            <a:endParaRPr lang="en-GB" sz="3400" dirty="0">
              <a:latin typeface="Roboto"/>
              <a:ea typeface="Roboto"/>
              <a:cs typeface="Roboto"/>
            </a:endParaRPr>
          </a:p>
          <a:p>
            <a:endParaRPr lang="en-US" sz="3400" dirty="0">
              <a:latin typeface="Roboto"/>
              <a:ea typeface="Roboto"/>
              <a:cs typeface="Roboto"/>
            </a:endParaRPr>
          </a:p>
          <a:p>
            <a:endParaRPr lang="en-GB" sz="2000" dirty="0">
              <a:latin typeface="Calibri"/>
              <a:ea typeface="Roboto Bold"/>
              <a:cs typeface="Roboto Bold"/>
            </a:endParaRPr>
          </a:p>
          <a:p>
            <a:endParaRPr lang="en-GB" sz="2000" dirty="0">
              <a:latin typeface="Roboto Bold"/>
              <a:ea typeface="Roboto Bold"/>
              <a:cs typeface="Roboto Bold"/>
            </a:endParaRPr>
          </a:p>
          <a:p>
            <a:endParaRPr lang="en-GB" sz="2000" dirty="0">
              <a:latin typeface="Roboto Bold"/>
              <a:ea typeface="Roboto Bold"/>
              <a:cs typeface="Roboto Bold"/>
            </a:endParaRPr>
          </a:p>
          <a:p>
            <a:endParaRPr lang="en-GB" dirty="0">
              <a:ea typeface="Roboto"/>
              <a:cs typeface="Roboto"/>
            </a:endParaRPr>
          </a:p>
        </p:txBody>
      </p:sp>
    </p:spTree>
    <p:extLst>
      <p:ext uri="{BB962C8B-B14F-4D97-AF65-F5344CB8AC3E}">
        <p14:creationId xmlns:p14="http://schemas.microsoft.com/office/powerpoint/2010/main" val="24674556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36CBF-566A-AD5C-1A55-186C12C492EA}"/>
              </a:ext>
            </a:extLst>
          </p:cNvPr>
          <p:cNvSpPr>
            <a:spLocks noGrp="1"/>
          </p:cNvSpPr>
          <p:nvPr>
            <p:ph type="title"/>
          </p:nvPr>
        </p:nvSpPr>
        <p:spPr>
          <a:xfrm>
            <a:off x="463626" y="0"/>
            <a:ext cx="10515600" cy="872548"/>
          </a:xfrm>
        </p:spPr>
        <p:txBody>
          <a:bodyPr/>
          <a:lstStyle/>
          <a:p>
            <a:pPr algn="ctr"/>
            <a:r>
              <a:rPr lang="en-GB" sz="4000" dirty="0"/>
              <a:t>Commenting on an Application</a:t>
            </a:r>
            <a:endParaRPr lang="en-GB" sz="1800" dirty="0"/>
          </a:p>
        </p:txBody>
      </p:sp>
      <p:sp>
        <p:nvSpPr>
          <p:cNvPr id="3" name="Content Placeholder 2">
            <a:extLst>
              <a:ext uri="{FF2B5EF4-FFF2-40B4-BE49-F238E27FC236}">
                <a16:creationId xmlns:a16="http://schemas.microsoft.com/office/drawing/2014/main" id="{AE3493A8-131A-6F40-9DE2-02F3F9B44E89}"/>
              </a:ext>
            </a:extLst>
          </p:cNvPr>
          <p:cNvSpPr>
            <a:spLocks noGrp="1"/>
          </p:cNvSpPr>
          <p:nvPr>
            <p:ph idx="1"/>
          </p:nvPr>
        </p:nvSpPr>
        <p:spPr>
          <a:xfrm>
            <a:off x="741921" y="1001076"/>
            <a:ext cx="10515600" cy="5503825"/>
          </a:xfrm>
        </p:spPr>
        <p:txBody>
          <a:bodyPr vert="horz" lIns="91440" tIns="45720" rIns="91440" bIns="45720" rtlCol="0" anchor="t">
            <a:normAutofit fontScale="47500" lnSpcReduction="20000"/>
          </a:bodyPr>
          <a:lstStyle/>
          <a:p>
            <a:pPr marL="285750" indent="-285750">
              <a:lnSpc>
                <a:spcPct val="120000"/>
              </a:lnSpc>
            </a:pPr>
            <a:r>
              <a:rPr lang="en-GB" sz="4000" dirty="0"/>
              <a:t>The application details, including all plans and reports, will be available to view on the Council’s website – a link will be provided in the notification letter</a:t>
            </a:r>
          </a:p>
          <a:p>
            <a:pPr marL="285750" indent="-285750">
              <a:lnSpc>
                <a:spcPct val="120000"/>
              </a:lnSpc>
            </a:pPr>
            <a:r>
              <a:rPr lang="en-GB" sz="4000" dirty="0"/>
              <a:t>The notification letter will explain how to submit comments – if you email comments then the email address will change, other than that the process will be the same</a:t>
            </a:r>
          </a:p>
          <a:p>
            <a:pPr marL="285750" indent="-285750">
              <a:lnSpc>
                <a:spcPct val="120000"/>
              </a:lnSpc>
            </a:pPr>
            <a:r>
              <a:rPr lang="en-GB" sz="4000" dirty="0"/>
              <a:t>Parish Councils need to either:</a:t>
            </a:r>
          </a:p>
          <a:p>
            <a:pPr marL="742950" lvl="1" indent="-285750">
              <a:lnSpc>
                <a:spcPct val="120000"/>
              </a:lnSpc>
              <a:spcBef>
                <a:spcPts val="1000"/>
              </a:spcBef>
            </a:pPr>
            <a:r>
              <a:rPr lang="en-GB" sz="4000" b="1" dirty="0"/>
              <a:t>Support</a:t>
            </a:r>
            <a:r>
              <a:rPr lang="en-GB" sz="4000" dirty="0"/>
              <a:t> or </a:t>
            </a:r>
            <a:r>
              <a:rPr lang="en-GB" sz="4000" b="1" dirty="0"/>
              <a:t>Object</a:t>
            </a:r>
            <a:r>
              <a:rPr lang="en-GB" sz="4000" dirty="0"/>
              <a:t>; </a:t>
            </a:r>
            <a:r>
              <a:rPr lang="en-GB" sz="4000" u="sng" dirty="0"/>
              <a:t>and p</a:t>
            </a:r>
            <a:r>
              <a:rPr lang="en-GB" sz="4000" dirty="0"/>
              <a:t>rovide </a:t>
            </a:r>
            <a:r>
              <a:rPr lang="en-GB" sz="4000" b="1" dirty="0"/>
              <a:t>material planning reasons; </a:t>
            </a:r>
            <a:r>
              <a:rPr lang="en-GB" sz="4000" dirty="0"/>
              <a:t>or</a:t>
            </a:r>
            <a:endParaRPr lang="en-GB" sz="4000" b="1" dirty="0"/>
          </a:p>
          <a:p>
            <a:pPr marL="742950" lvl="1" indent="-285750">
              <a:lnSpc>
                <a:spcPct val="120000"/>
              </a:lnSpc>
            </a:pPr>
            <a:r>
              <a:rPr lang="en-GB" sz="4000" dirty="0"/>
              <a:t>Confirm </a:t>
            </a:r>
            <a:r>
              <a:rPr lang="en-GB" sz="4000" b="1" dirty="0"/>
              <a:t>comments only </a:t>
            </a:r>
            <a:r>
              <a:rPr lang="en-GB" sz="4000" dirty="0"/>
              <a:t>but this would not trigger the referral process</a:t>
            </a:r>
          </a:p>
          <a:p>
            <a:pPr marL="0" indent="0">
              <a:lnSpc>
                <a:spcPct val="120000"/>
              </a:lnSpc>
              <a:buNone/>
            </a:pPr>
            <a:endParaRPr lang="en-GB" sz="4000" dirty="0"/>
          </a:p>
          <a:p>
            <a:pPr>
              <a:lnSpc>
                <a:spcPct val="120000"/>
              </a:lnSpc>
            </a:pPr>
            <a:r>
              <a:rPr lang="en-GB" sz="4000" dirty="0"/>
              <a:t>Parish Councils need to respond by the target date set out in  consultation letter – usually 21 days or 14 days </a:t>
            </a:r>
          </a:p>
          <a:p>
            <a:pPr>
              <a:lnSpc>
                <a:spcPct val="120000"/>
              </a:lnSpc>
            </a:pPr>
            <a:r>
              <a:rPr lang="en-GB" sz="4000" dirty="0"/>
              <a:t>You can request an extension to the target date, which will be agreed where possible.  Please get in touch with the Case Officer as soon as possible to agree this</a:t>
            </a:r>
          </a:p>
          <a:p>
            <a:pPr>
              <a:lnSpc>
                <a:spcPct val="120000"/>
              </a:lnSpc>
            </a:pPr>
            <a:r>
              <a:rPr lang="en-GB" sz="4000" dirty="0"/>
              <a:t>Consultation letters will include Case Officer’s name, email address and direct line </a:t>
            </a:r>
            <a:r>
              <a:rPr lang="en-GB" sz="4500" dirty="0"/>
              <a:t>number</a:t>
            </a:r>
            <a:endParaRPr lang="en-GB" sz="4500" dirty="0">
              <a:ea typeface="Roboto"/>
              <a:cs typeface="Roboto"/>
            </a:endParaRPr>
          </a:p>
          <a:p>
            <a:endParaRPr lang="en-GB" sz="1800" dirty="0"/>
          </a:p>
        </p:txBody>
      </p:sp>
    </p:spTree>
    <p:extLst>
      <p:ext uri="{BB962C8B-B14F-4D97-AF65-F5344CB8AC3E}">
        <p14:creationId xmlns:p14="http://schemas.microsoft.com/office/powerpoint/2010/main" val="3056107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491AB29A-7B05-39B0-C986-4F1A538251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0368" y="110357"/>
            <a:ext cx="10195757" cy="593169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CDB59EC-C8CD-81F9-54E2-64F4B7646203}"/>
              </a:ext>
            </a:extLst>
          </p:cNvPr>
          <p:cNvSpPr txBox="1"/>
          <p:nvPr/>
        </p:nvSpPr>
        <p:spPr>
          <a:xfrm>
            <a:off x="3525398" y="5916058"/>
            <a:ext cx="7998245" cy="646331"/>
          </a:xfrm>
          <a:prstGeom prst="rect">
            <a:avLst/>
          </a:prstGeom>
          <a:noFill/>
        </p:spPr>
        <p:txBody>
          <a:bodyPr wrap="square" rtlCol="0">
            <a:spAutoFit/>
          </a:bodyPr>
          <a:lstStyle/>
          <a:p>
            <a:r>
              <a:rPr lang="en-GB"/>
              <a:t>This applies for the original notification and also any notification resulting from the submission of revised plans.</a:t>
            </a:r>
          </a:p>
        </p:txBody>
      </p:sp>
    </p:spTree>
    <p:extLst>
      <p:ext uri="{BB962C8B-B14F-4D97-AF65-F5344CB8AC3E}">
        <p14:creationId xmlns:p14="http://schemas.microsoft.com/office/powerpoint/2010/main" val="24285654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479EA-024B-AB44-B380-333228D473FF}"/>
              </a:ext>
            </a:extLst>
          </p:cNvPr>
          <p:cNvSpPr>
            <a:spLocks noGrp="1"/>
          </p:cNvSpPr>
          <p:nvPr>
            <p:ph type="title"/>
          </p:nvPr>
        </p:nvSpPr>
        <p:spPr>
          <a:xfrm>
            <a:off x="569843" y="254956"/>
            <a:ext cx="10695823" cy="1325563"/>
          </a:xfrm>
        </p:spPr>
        <p:txBody>
          <a:bodyPr>
            <a:normAutofit/>
          </a:bodyPr>
          <a:lstStyle/>
          <a:p>
            <a:pPr algn="ctr"/>
            <a:r>
              <a:rPr lang="en-GB" sz="4000" dirty="0"/>
              <a:t>When an application is referred to Committee:</a:t>
            </a:r>
          </a:p>
        </p:txBody>
      </p:sp>
      <p:sp>
        <p:nvSpPr>
          <p:cNvPr id="3" name="Content Placeholder 2">
            <a:extLst>
              <a:ext uri="{FF2B5EF4-FFF2-40B4-BE49-F238E27FC236}">
                <a16:creationId xmlns:a16="http://schemas.microsoft.com/office/drawing/2014/main" id="{A73E516F-FD81-F974-4C99-906FEE92092D}"/>
              </a:ext>
            </a:extLst>
          </p:cNvPr>
          <p:cNvSpPr>
            <a:spLocks noGrp="1"/>
          </p:cNvSpPr>
          <p:nvPr>
            <p:ph idx="1"/>
          </p:nvPr>
        </p:nvSpPr>
        <p:spPr>
          <a:xfrm>
            <a:off x="838200" y="1394988"/>
            <a:ext cx="10515600" cy="4648003"/>
          </a:xfrm>
        </p:spPr>
        <p:txBody>
          <a:bodyPr>
            <a:normAutofit/>
          </a:bodyPr>
          <a:lstStyle/>
          <a:p>
            <a:pPr marL="0" indent="0">
              <a:lnSpc>
                <a:spcPct val="150000"/>
              </a:lnSpc>
              <a:buNone/>
            </a:pPr>
            <a:r>
              <a:rPr lang="en-GB" sz="1900" dirty="0"/>
              <a:t>Parish/Town/City Councils, Divisional Members, Contributors (objectors/supporters) and the Agent/Applicant will receive a notification email confirming:</a:t>
            </a:r>
          </a:p>
          <a:p>
            <a:pPr lvl="2">
              <a:lnSpc>
                <a:spcPct val="150000"/>
              </a:lnSpc>
            </a:pPr>
            <a:r>
              <a:rPr lang="en-GB" sz="1900" dirty="0"/>
              <a:t>The application details</a:t>
            </a:r>
          </a:p>
          <a:p>
            <a:pPr lvl="2">
              <a:lnSpc>
                <a:spcPct val="150000"/>
              </a:lnSpc>
            </a:pPr>
            <a:r>
              <a:rPr lang="en-GB" sz="1900" dirty="0"/>
              <a:t>The date, time and location of the meeting</a:t>
            </a:r>
          </a:p>
          <a:p>
            <a:pPr lvl="2">
              <a:lnSpc>
                <a:spcPct val="150000"/>
              </a:lnSpc>
            </a:pPr>
            <a:r>
              <a:rPr lang="en-GB" sz="1900" dirty="0"/>
              <a:t>Instructions on how you can register to speak or to attend</a:t>
            </a:r>
          </a:p>
          <a:p>
            <a:pPr>
              <a:lnSpc>
                <a:spcPct val="150000"/>
              </a:lnSpc>
            </a:pPr>
            <a:r>
              <a:rPr lang="en-GB" sz="1900" dirty="0"/>
              <a:t>To register to speak you will need to notify Democratic Services by </a:t>
            </a:r>
            <a:r>
              <a:rPr lang="en-GB" sz="1900" b="1" dirty="0"/>
              <a:t>12 noon the working day before the Committee</a:t>
            </a:r>
          </a:p>
          <a:p>
            <a:pPr marL="0" indent="0">
              <a:lnSpc>
                <a:spcPct val="150000"/>
              </a:lnSpc>
              <a:buNone/>
            </a:pPr>
            <a:r>
              <a:rPr lang="en-GB" sz="1900" dirty="0"/>
              <a:t>Hybrid Committees– you can attend and/or speak on an application in person or virtually</a:t>
            </a:r>
          </a:p>
          <a:p>
            <a:pPr marL="0" indent="0">
              <a:lnSpc>
                <a:spcPct val="150000"/>
              </a:lnSpc>
              <a:buNone/>
            </a:pPr>
            <a:r>
              <a:rPr lang="en-GB" sz="1900" dirty="0"/>
              <a:t>A link to a Planning Committee Guidance Note</a:t>
            </a:r>
          </a:p>
          <a:p>
            <a:pPr>
              <a:lnSpc>
                <a:spcPct val="150000"/>
              </a:lnSpc>
            </a:pPr>
            <a:endParaRPr lang="en-GB" sz="2000" dirty="0"/>
          </a:p>
        </p:txBody>
      </p:sp>
    </p:spTree>
    <p:extLst>
      <p:ext uri="{BB962C8B-B14F-4D97-AF65-F5344CB8AC3E}">
        <p14:creationId xmlns:p14="http://schemas.microsoft.com/office/powerpoint/2010/main" val="2055669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B0FCD9-C2E7-48BD-B36B-52475B721DDE}"/>
              </a:ext>
            </a:extLst>
          </p:cNvPr>
          <p:cNvSpPr>
            <a:spLocks noGrp="1"/>
          </p:cNvSpPr>
          <p:nvPr>
            <p:ph idx="1"/>
          </p:nvPr>
        </p:nvSpPr>
        <p:spPr>
          <a:xfrm>
            <a:off x="598516" y="216132"/>
            <a:ext cx="10755284" cy="5870344"/>
          </a:xfrm>
        </p:spPr>
        <p:txBody>
          <a:bodyPr vert="horz" lIns="91440" tIns="45720" rIns="91440" bIns="45720" rtlCol="0" anchor="t">
            <a:normAutofit/>
          </a:bodyPr>
          <a:lstStyle/>
          <a:p>
            <a:pPr indent="0" algn="ctr">
              <a:lnSpc>
                <a:spcPct val="104000"/>
              </a:lnSpc>
              <a:spcAft>
                <a:spcPts val="625"/>
              </a:spcAft>
              <a:buNone/>
            </a:pPr>
            <a:r>
              <a:rPr lang="en-GB" sz="4000" b="1" dirty="0">
                <a:solidFill>
                  <a:srgbClr val="000000"/>
                </a:solidFill>
                <a:effectLst/>
                <a:ea typeface="Calibri" panose="020F0502020204030204" pitchFamily="34" charset="0"/>
              </a:rPr>
              <a:t>Public</a:t>
            </a:r>
            <a:r>
              <a:rPr lang="en-GB" sz="2000" b="1" dirty="0">
                <a:solidFill>
                  <a:srgbClr val="000000"/>
                </a:solidFill>
                <a:effectLst/>
                <a:ea typeface="Calibri" panose="020F0502020204030204" pitchFamily="34" charset="0"/>
              </a:rPr>
              <a:t> </a:t>
            </a:r>
            <a:r>
              <a:rPr lang="en-GB" sz="4000" b="1" dirty="0">
                <a:solidFill>
                  <a:srgbClr val="000000"/>
                </a:solidFill>
                <a:effectLst/>
                <a:ea typeface="Calibri" panose="020F0502020204030204" pitchFamily="34" charset="0"/>
              </a:rPr>
              <a:t>Speaking At Planning Committee:</a:t>
            </a:r>
          </a:p>
          <a:p>
            <a:pPr indent="0">
              <a:lnSpc>
                <a:spcPct val="104000"/>
              </a:lnSpc>
              <a:spcAft>
                <a:spcPts val="625"/>
              </a:spcAft>
              <a:buNone/>
            </a:pPr>
            <a:r>
              <a:rPr lang="en-GB" sz="1900" dirty="0">
                <a:solidFill>
                  <a:srgbClr val="000000"/>
                </a:solidFill>
                <a:ea typeface="Calibri" panose="020F0502020204030204" pitchFamily="34" charset="0"/>
              </a:rPr>
              <a:t>Order of Speaking:</a:t>
            </a:r>
            <a:endParaRPr lang="en-GB" sz="1900" dirty="0">
              <a:solidFill>
                <a:srgbClr val="000000"/>
              </a:solidFill>
              <a:effectLst/>
              <a:ea typeface="Calibri" panose="020F0502020204030204" pitchFamily="34" charset="0"/>
            </a:endParaRPr>
          </a:p>
          <a:p>
            <a:pPr marL="655320" indent="-285750" fontAlgn="base">
              <a:lnSpc>
                <a:spcPct val="104000"/>
              </a:lnSpc>
              <a:spcBef>
                <a:spcPts val="600"/>
              </a:spcBef>
              <a:buClr>
                <a:srgbClr val="000000"/>
              </a:buClr>
              <a:buSzPts val="1200"/>
            </a:pPr>
            <a:r>
              <a:rPr lang="en-GB" sz="1900" u="none" strike="noStrike" dirty="0">
                <a:solidFill>
                  <a:srgbClr val="000000"/>
                </a:solidFill>
                <a:effectLst/>
                <a:uFill>
                  <a:solidFill>
                    <a:srgbClr val="000000"/>
                  </a:solidFill>
                </a:uFill>
                <a:ea typeface="Calibri" panose="020F0502020204030204" pitchFamily="34" charset="0"/>
                <a:cs typeface="Calibri"/>
              </a:rPr>
              <a:t>Members of the public, or their representatives, objecting to or in support of the application;</a:t>
            </a:r>
            <a:r>
              <a:rPr lang="en-GB" sz="1900" dirty="0">
                <a:solidFill>
                  <a:srgbClr val="000000"/>
                </a:solidFill>
                <a:uFill>
                  <a:solidFill>
                    <a:srgbClr val="000000"/>
                  </a:solidFill>
                </a:uFill>
                <a:ea typeface="Calibri" panose="020F0502020204030204" pitchFamily="34" charset="0"/>
                <a:cs typeface="Calibri"/>
              </a:rPr>
              <a:t>  </a:t>
            </a:r>
            <a:endParaRPr lang="en-GB" sz="1900" u="none" strike="noStrike" dirty="0">
              <a:solidFill>
                <a:srgbClr val="000000"/>
              </a:solidFill>
              <a:effectLst/>
              <a:uFill>
                <a:solidFill>
                  <a:srgbClr val="000000"/>
                </a:solidFill>
              </a:uFill>
              <a:ea typeface="Calibri" panose="020F0502020204030204" pitchFamily="34" charset="0"/>
              <a:cs typeface="Calibri" panose="020F0502020204030204" pitchFamily="34" charset="0"/>
            </a:endParaRPr>
          </a:p>
          <a:p>
            <a:pPr marL="655320" indent="-285750" fontAlgn="base">
              <a:lnSpc>
                <a:spcPct val="104000"/>
              </a:lnSpc>
              <a:spcBef>
                <a:spcPts val="600"/>
              </a:spcBef>
              <a:buClr>
                <a:srgbClr val="000000"/>
              </a:buClr>
              <a:buSzPts val="1200"/>
            </a:pPr>
            <a:r>
              <a:rPr lang="en-GB" sz="1900" u="none" strike="noStrike" dirty="0">
                <a:solidFill>
                  <a:srgbClr val="000000"/>
                </a:solidFill>
                <a:effectLst/>
                <a:uFill>
                  <a:solidFill>
                    <a:srgbClr val="000000"/>
                  </a:solidFill>
                </a:uFill>
                <a:ea typeface="Calibri" panose="020F0502020204030204" pitchFamily="34" charset="0"/>
                <a:cs typeface="Calibri"/>
              </a:rPr>
              <a:t>Town or Parish Councils;</a:t>
            </a:r>
            <a:r>
              <a:rPr lang="en-GB" sz="1900" dirty="0">
                <a:solidFill>
                  <a:srgbClr val="000000"/>
                </a:solidFill>
                <a:uFill>
                  <a:solidFill>
                    <a:srgbClr val="000000"/>
                  </a:solidFill>
                </a:uFill>
                <a:ea typeface="Calibri" panose="020F0502020204030204" pitchFamily="34" charset="0"/>
                <a:cs typeface="Calibri"/>
              </a:rPr>
              <a:t>  </a:t>
            </a:r>
            <a:endParaRPr lang="en-GB" sz="1900" u="none" strike="noStrike" dirty="0">
              <a:solidFill>
                <a:srgbClr val="000000"/>
              </a:solidFill>
              <a:effectLst/>
              <a:uFill>
                <a:solidFill>
                  <a:srgbClr val="000000"/>
                </a:solidFill>
              </a:uFill>
              <a:ea typeface="Calibri" panose="020F0502020204030204" pitchFamily="34" charset="0"/>
              <a:cs typeface="Calibri" panose="020F0502020204030204" pitchFamily="34" charset="0"/>
            </a:endParaRPr>
          </a:p>
          <a:p>
            <a:pPr marL="655320" indent="-285750" fontAlgn="base">
              <a:lnSpc>
                <a:spcPct val="104000"/>
              </a:lnSpc>
              <a:spcBef>
                <a:spcPts val="600"/>
              </a:spcBef>
              <a:buClr>
                <a:srgbClr val="000000"/>
              </a:buClr>
              <a:buSzPts val="1200"/>
            </a:pPr>
            <a:r>
              <a:rPr lang="en-GB" sz="1900" u="none" strike="noStrike" dirty="0">
                <a:solidFill>
                  <a:srgbClr val="000000"/>
                </a:solidFill>
                <a:effectLst/>
                <a:uFill>
                  <a:solidFill>
                    <a:srgbClr val="000000"/>
                  </a:solidFill>
                </a:uFill>
                <a:ea typeface="Calibri" panose="020F0502020204030204" pitchFamily="34" charset="0"/>
                <a:cs typeface="Calibri"/>
              </a:rPr>
              <a:t>Members of the Council</a:t>
            </a:r>
            <a:r>
              <a:rPr lang="en-GB" sz="1900" dirty="0">
                <a:solidFill>
                  <a:srgbClr val="000000"/>
                </a:solidFill>
                <a:uFill>
                  <a:solidFill>
                    <a:srgbClr val="000000"/>
                  </a:solidFill>
                </a:uFill>
                <a:ea typeface="Calibri" panose="020F0502020204030204" pitchFamily="34" charset="0"/>
                <a:cs typeface="Calibri"/>
              </a:rPr>
              <a:t> </a:t>
            </a:r>
            <a:r>
              <a:rPr lang="en-GB" sz="1900" dirty="0">
                <a:effectLst/>
                <a:ea typeface="Calibri" panose="020F0502020204030204" pitchFamily="34" charset="0"/>
                <a:cs typeface="Arial"/>
              </a:rPr>
              <a:t>(non-Planning Committee members)</a:t>
            </a:r>
            <a:r>
              <a:rPr lang="en-GB" sz="1900" dirty="0">
                <a:solidFill>
                  <a:srgbClr val="000000"/>
                </a:solidFill>
                <a:uFill>
                  <a:solidFill>
                    <a:srgbClr val="000000"/>
                  </a:solidFill>
                </a:uFill>
                <a:ea typeface="Calibri" panose="020F0502020204030204" pitchFamily="34" charset="0"/>
                <a:cs typeface="Calibri"/>
              </a:rPr>
              <a:t>;</a:t>
            </a:r>
            <a:endParaRPr lang="en-GB" sz="1900" u="none" strike="noStrike" dirty="0">
              <a:solidFill>
                <a:srgbClr val="000000"/>
              </a:solidFill>
              <a:effectLst/>
              <a:uFill>
                <a:solidFill>
                  <a:srgbClr val="000000"/>
                </a:solidFill>
              </a:uFill>
              <a:ea typeface="Calibri" panose="020F0502020204030204" pitchFamily="34" charset="0"/>
              <a:cs typeface="Calibri"/>
            </a:endParaRPr>
          </a:p>
          <a:p>
            <a:pPr marL="655320" indent="-285750" fontAlgn="base">
              <a:lnSpc>
                <a:spcPct val="104000"/>
              </a:lnSpc>
              <a:spcBef>
                <a:spcPts val="600"/>
              </a:spcBef>
              <a:buClr>
                <a:srgbClr val="000000"/>
              </a:buClr>
              <a:buSzPts val="1200"/>
            </a:pPr>
            <a:r>
              <a:rPr lang="en-GB" sz="1900" u="none" strike="noStrike" dirty="0">
                <a:solidFill>
                  <a:srgbClr val="000000"/>
                </a:solidFill>
                <a:effectLst/>
                <a:uFill>
                  <a:solidFill>
                    <a:srgbClr val="000000"/>
                  </a:solidFill>
                </a:uFill>
                <a:ea typeface="Calibri" panose="020F0502020204030204" pitchFamily="34" charset="0"/>
                <a:cs typeface="Calibri"/>
              </a:rPr>
              <a:t>The applicant or agent</a:t>
            </a:r>
            <a:endParaRPr lang="en-GB" sz="1900" dirty="0"/>
          </a:p>
          <a:p>
            <a:pPr marL="177800" indent="0">
              <a:buNone/>
            </a:pPr>
            <a:endParaRPr lang="en-GB" sz="1400" dirty="0">
              <a:latin typeface="+mj-lt"/>
            </a:endParaRPr>
          </a:p>
          <a:p>
            <a:pPr marL="177800" indent="0">
              <a:buNone/>
            </a:pPr>
            <a:endParaRPr lang="en-GB" sz="1400" dirty="0">
              <a:latin typeface="+mj-lt"/>
            </a:endParaRPr>
          </a:p>
          <a:p>
            <a:pPr marL="177800" indent="0">
              <a:buNone/>
            </a:pPr>
            <a:endParaRPr lang="en-GB" sz="1400" dirty="0">
              <a:latin typeface="+mj-lt"/>
            </a:endParaRPr>
          </a:p>
          <a:p>
            <a:pPr marL="177800" indent="0">
              <a:buNone/>
            </a:pPr>
            <a:endParaRPr lang="en-GB" sz="1800" dirty="0">
              <a:latin typeface="+mj-lt"/>
            </a:endParaRPr>
          </a:p>
        </p:txBody>
      </p:sp>
      <p:graphicFrame>
        <p:nvGraphicFramePr>
          <p:cNvPr id="4" name="Table 3">
            <a:extLst>
              <a:ext uri="{FF2B5EF4-FFF2-40B4-BE49-F238E27FC236}">
                <a16:creationId xmlns:a16="http://schemas.microsoft.com/office/drawing/2014/main" id="{51B7BC1B-5126-18B4-FD3B-B6F260FC889E}"/>
              </a:ext>
            </a:extLst>
          </p:cNvPr>
          <p:cNvGraphicFramePr>
            <a:graphicFrameLocks noGrp="1"/>
          </p:cNvGraphicFramePr>
          <p:nvPr/>
        </p:nvGraphicFramePr>
        <p:xfrm>
          <a:off x="1075262" y="3279808"/>
          <a:ext cx="9801791" cy="2164543"/>
        </p:xfrm>
        <a:graphic>
          <a:graphicData uri="http://schemas.openxmlformats.org/drawingml/2006/table">
            <a:tbl>
              <a:tblPr firstRow="1" firstCol="1" bandRow="1">
                <a:tableStyleId>{5C22544A-7EE6-4342-B048-85BDC9FD1C3A}</a:tableStyleId>
              </a:tblPr>
              <a:tblGrid>
                <a:gridCol w="1944941">
                  <a:extLst>
                    <a:ext uri="{9D8B030D-6E8A-4147-A177-3AD203B41FA5}">
                      <a16:colId xmlns:a16="http://schemas.microsoft.com/office/drawing/2014/main" val="977250717"/>
                    </a:ext>
                  </a:extLst>
                </a:gridCol>
                <a:gridCol w="1944941">
                  <a:extLst>
                    <a:ext uri="{9D8B030D-6E8A-4147-A177-3AD203B41FA5}">
                      <a16:colId xmlns:a16="http://schemas.microsoft.com/office/drawing/2014/main" val="1935307066"/>
                    </a:ext>
                  </a:extLst>
                </a:gridCol>
                <a:gridCol w="1944941">
                  <a:extLst>
                    <a:ext uri="{9D8B030D-6E8A-4147-A177-3AD203B41FA5}">
                      <a16:colId xmlns:a16="http://schemas.microsoft.com/office/drawing/2014/main" val="346838423"/>
                    </a:ext>
                  </a:extLst>
                </a:gridCol>
                <a:gridCol w="1944941">
                  <a:extLst>
                    <a:ext uri="{9D8B030D-6E8A-4147-A177-3AD203B41FA5}">
                      <a16:colId xmlns:a16="http://schemas.microsoft.com/office/drawing/2014/main" val="1017813453"/>
                    </a:ext>
                  </a:extLst>
                </a:gridCol>
                <a:gridCol w="2022027">
                  <a:extLst>
                    <a:ext uri="{9D8B030D-6E8A-4147-A177-3AD203B41FA5}">
                      <a16:colId xmlns:a16="http://schemas.microsoft.com/office/drawing/2014/main" val="2891048322"/>
                    </a:ext>
                  </a:extLst>
                </a:gridCol>
              </a:tblGrid>
              <a:tr h="656087">
                <a:tc>
                  <a:txBody>
                    <a:bodyPr/>
                    <a:lstStyle/>
                    <a:p>
                      <a:r>
                        <a:rPr lang="en-GB" sz="1600">
                          <a:effectLst/>
                          <a:latin typeface="+mn-lt"/>
                        </a:rPr>
                        <a:t>Members of the public in Opposition </a:t>
                      </a:r>
                      <a:r>
                        <a:rPr lang="en-GB" sz="1600" b="1" i="0" u="none" strike="noStrike" noProof="0">
                          <a:effectLst/>
                          <a:latin typeface="+mn-lt"/>
                        </a:rPr>
                        <a:t>(3 mins each, up to 5 speakers)</a:t>
                      </a:r>
                      <a:endParaRPr lang="en-GB" sz="160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r>
                        <a:rPr lang="en-GB" sz="1600">
                          <a:effectLst/>
                          <a:latin typeface="+mn-lt"/>
                        </a:rPr>
                        <a:t>Members of the public in Support  (3 mins each, up to 5 speakers)</a:t>
                      </a:r>
                    </a:p>
                    <a:p>
                      <a:pPr lvl="0">
                        <a:buNone/>
                      </a:pPr>
                      <a:endParaRPr lang="en-GB" sz="1600">
                        <a:effectLst/>
                        <a:latin typeface="+mn-lt"/>
                      </a:endParaRPr>
                    </a:p>
                  </a:txBody>
                  <a:tcPr marL="68580" marR="68580" marT="0" marB="0"/>
                </a:tc>
                <a:tc>
                  <a:txBody>
                    <a:bodyPr/>
                    <a:lstStyle/>
                    <a:p>
                      <a:r>
                        <a:rPr lang="en-GB" sz="1600" dirty="0">
                          <a:effectLst/>
                          <a:latin typeface="+mn-lt"/>
                        </a:rPr>
                        <a:t>Parish /Town/City Council</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r>
                        <a:rPr lang="en-GB" sz="1600" dirty="0">
                          <a:effectLst/>
                          <a:latin typeface="+mn-lt"/>
                        </a:rPr>
                        <a:t>Applicant / Agent</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r>
                        <a:rPr lang="en-GB" sz="1600" dirty="0">
                          <a:effectLst/>
                          <a:latin typeface="+mn-lt"/>
                        </a:rPr>
                        <a:t>Member(s) (non Planning Committee Members)</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45178123"/>
                  </a:ext>
                </a:extLst>
              </a:tr>
              <a:tr h="701503">
                <a:tc>
                  <a:txBody>
                    <a:bodyPr/>
                    <a:lstStyle/>
                    <a:p>
                      <a:r>
                        <a:rPr lang="en-GB" sz="1600" b="0">
                          <a:solidFill>
                            <a:schemeClr val="tx1"/>
                          </a:solidFill>
                          <a:effectLst/>
                          <a:latin typeface="+mn-lt"/>
                        </a:rPr>
                        <a:t>15 mins shared</a:t>
                      </a:r>
                      <a:endParaRPr lang="en-GB" sz="1600" b="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r>
                        <a:rPr lang="en-GB" sz="1600">
                          <a:effectLst/>
                          <a:latin typeface="+mn-lt"/>
                        </a:rPr>
                        <a:t>15 mins shared</a:t>
                      </a:r>
                      <a:endParaRPr lang="en-GB" sz="160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r>
                        <a:rPr lang="en-GB" sz="1600">
                          <a:effectLst/>
                          <a:latin typeface="+mn-lt"/>
                        </a:rPr>
                        <a:t>3 mins each</a:t>
                      </a:r>
                      <a:endParaRPr lang="en-GB" sz="160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r>
                        <a:rPr lang="en-GB" sz="1600">
                          <a:effectLst/>
                          <a:latin typeface="+mn-lt"/>
                        </a:rPr>
                        <a:t>3 mins shared</a:t>
                      </a:r>
                      <a:endParaRPr lang="en-GB" sz="160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r>
                        <a:rPr lang="en-GB" sz="1600" dirty="0">
                          <a:effectLst/>
                          <a:latin typeface="+mn-lt"/>
                        </a:rPr>
                        <a:t>3 mins each</a:t>
                      </a:r>
                    </a:p>
                    <a:p>
                      <a:r>
                        <a:rPr lang="en-GB" sz="1600" dirty="0">
                          <a:effectLst/>
                          <a:latin typeface="+mn-lt"/>
                        </a:rPr>
                        <a:t> </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82874847"/>
                  </a:ext>
                </a:extLst>
              </a:tr>
            </a:tbl>
          </a:graphicData>
        </a:graphic>
      </p:graphicFrame>
    </p:spTree>
    <p:extLst>
      <p:ext uri="{BB962C8B-B14F-4D97-AF65-F5344CB8AC3E}">
        <p14:creationId xmlns:p14="http://schemas.microsoft.com/office/powerpoint/2010/main" val="107139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5C114-778E-F781-5B3A-EDE80C454045}"/>
              </a:ext>
            </a:extLst>
          </p:cNvPr>
          <p:cNvSpPr>
            <a:spLocks noGrp="1"/>
          </p:cNvSpPr>
          <p:nvPr>
            <p:ph type="title"/>
          </p:nvPr>
        </p:nvSpPr>
        <p:spPr>
          <a:xfrm>
            <a:off x="838200" y="243940"/>
            <a:ext cx="10515600" cy="912832"/>
          </a:xfrm>
        </p:spPr>
        <p:txBody>
          <a:bodyPr>
            <a:normAutofit/>
          </a:bodyPr>
          <a:lstStyle/>
          <a:p>
            <a:pPr algn="ctr"/>
            <a:r>
              <a:rPr lang="en-GB" sz="4000" dirty="0">
                <a:ea typeface="Roboto Bold"/>
                <a:cs typeface="Roboto Bold"/>
              </a:rPr>
              <a:t>New Website for Somerset</a:t>
            </a:r>
            <a:endParaRPr lang="en-GB" sz="4000" dirty="0"/>
          </a:p>
        </p:txBody>
      </p:sp>
      <p:sp>
        <p:nvSpPr>
          <p:cNvPr id="3" name="Content Placeholder 2">
            <a:extLst>
              <a:ext uri="{FF2B5EF4-FFF2-40B4-BE49-F238E27FC236}">
                <a16:creationId xmlns:a16="http://schemas.microsoft.com/office/drawing/2014/main" id="{5476CCF2-3CEC-5A36-2205-E7773B335139}"/>
              </a:ext>
            </a:extLst>
          </p:cNvPr>
          <p:cNvSpPr>
            <a:spLocks noGrp="1"/>
          </p:cNvSpPr>
          <p:nvPr>
            <p:ph idx="1"/>
          </p:nvPr>
        </p:nvSpPr>
        <p:spPr>
          <a:xfrm>
            <a:off x="838200" y="1462068"/>
            <a:ext cx="10515600" cy="4826350"/>
          </a:xfrm>
        </p:spPr>
        <p:txBody>
          <a:bodyPr vert="horz" lIns="91440" tIns="45720" rIns="91440" bIns="45720" rtlCol="0" anchor="t">
            <a:normAutofit lnSpcReduction="10000"/>
          </a:bodyPr>
          <a:lstStyle/>
          <a:p>
            <a:r>
              <a:rPr lang="en-GB" sz="1900" dirty="0">
                <a:ea typeface="Roboto"/>
                <a:cs typeface="Roboto"/>
              </a:rPr>
              <a:t>A new website for Somerset will be live from 1 April 2023</a:t>
            </a:r>
          </a:p>
          <a:p>
            <a:endParaRPr lang="en-GB" sz="1900" dirty="0">
              <a:ea typeface="Roboto"/>
              <a:cs typeface="Roboto"/>
            </a:endParaRPr>
          </a:p>
          <a:p>
            <a:r>
              <a:rPr lang="en-GB" sz="1900" dirty="0">
                <a:ea typeface="Roboto"/>
                <a:cs typeface="Roboto"/>
              </a:rPr>
              <a:t>The existing District and County Council websites will no longer be accessible although the functionality of the planning online pages will be the same, we will provide a link to the new pages w/c 3rd April </a:t>
            </a:r>
          </a:p>
          <a:p>
            <a:endParaRPr lang="en-GB" sz="1900" dirty="0">
              <a:ea typeface="+mn-lt"/>
              <a:cs typeface="+mn-lt"/>
            </a:endParaRPr>
          </a:p>
          <a:p>
            <a:r>
              <a:rPr lang="en-GB" sz="1900" dirty="0">
                <a:ea typeface="+mn-lt"/>
                <a:cs typeface="+mn-lt"/>
              </a:rPr>
              <a:t>Any links will be refreshed to allow re-direction to the new Somerset website </a:t>
            </a:r>
            <a:endParaRPr lang="en-GB" sz="1900" dirty="0">
              <a:ea typeface="Roboto"/>
              <a:cs typeface="Roboto"/>
            </a:endParaRPr>
          </a:p>
          <a:p>
            <a:endParaRPr lang="en-GB" sz="1900" dirty="0">
              <a:ea typeface="Roboto"/>
              <a:cs typeface="Roboto"/>
            </a:endParaRPr>
          </a:p>
          <a:p>
            <a:r>
              <a:rPr lang="en-GB" sz="1900" dirty="0">
                <a:ea typeface="Roboto"/>
                <a:cs typeface="Roboto"/>
              </a:rPr>
              <a:t>Once the new website is live, we will be updating web links in our existing documents</a:t>
            </a:r>
          </a:p>
          <a:p>
            <a:endParaRPr lang="en-GB" sz="1900" dirty="0">
              <a:ea typeface="+mn-lt"/>
              <a:cs typeface="+mn-lt"/>
            </a:endParaRPr>
          </a:p>
          <a:p>
            <a:r>
              <a:rPr lang="en-GB" sz="1900" dirty="0">
                <a:ea typeface="+mn-lt"/>
                <a:cs typeface="+mn-lt"/>
              </a:rPr>
              <a:t>You will still be able to ‘track’ an application online.  This means you can be automatically notified of new applications or changes to their status.  Details can be found on their respective websites.</a:t>
            </a:r>
            <a:endParaRPr lang="en-GB" sz="1900" dirty="0">
              <a:ea typeface="Roboto"/>
              <a:cs typeface="Roboto"/>
            </a:endParaRPr>
          </a:p>
          <a:p>
            <a:pPr marL="0" indent="0">
              <a:buNone/>
            </a:pPr>
            <a:r>
              <a:rPr lang="en-GB" dirty="0">
                <a:ea typeface="Roboto"/>
                <a:cs typeface="Roboto"/>
              </a:rPr>
              <a:t>  </a:t>
            </a:r>
          </a:p>
        </p:txBody>
      </p:sp>
    </p:spTree>
    <p:extLst>
      <p:ext uri="{BB962C8B-B14F-4D97-AF65-F5344CB8AC3E}">
        <p14:creationId xmlns:p14="http://schemas.microsoft.com/office/powerpoint/2010/main" val="16980252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948D5A-8D8F-2395-19B3-0479E3F3381C}"/>
              </a:ext>
            </a:extLst>
          </p:cNvPr>
          <p:cNvSpPr>
            <a:spLocks noGrp="1"/>
          </p:cNvSpPr>
          <p:nvPr>
            <p:ph idx="1"/>
          </p:nvPr>
        </p:nvSpPr>
        <p:spPr>
          <a:xfrm>
            <a:off x="838200" y="1132898"/>
            <a:ext cx="10515600" cy="5044065"/>
          </a:xfrm>
        </p:spPr>
        <p:txBody>
          <a:bodyPr vert="horz" lIns="91440" tIns="45720" rIns="91440" bIns="45720" rtlCol="0" anchor="t">
            <a:normAutofit/>
          </a:bodyPr>
          <a:lstStyle/>
          <a:p>
            <a:pPr marL="0" indent="0" algn="ctr">
              <a:buNone/>
            </a:pPr>
            <a:r>
              <a:rPr lang="en-GB" b="1"/>
              <a:t>Thank you</a:t>
            </a:r>
            <a:endParaRPr lang="en-US" b="1"/>
          </a:p>
          <a:p>
            <a:pPr marL="0" indent="0" algn="ctr">
              <a:buNone/>
            </a:pPr>
            <a:endParaRPr lang="en-GB"/>
          </a:p>
          <a:p>
            <a:pPr marL="0" indent="0" algn="ctr">
              <a:buNone/>
            </a:pPr>
            <a:r>
              <a:rPr lang="en-GB">
                <a:ea typeface="Roboto"/>
                <a:cs typeface="Roboto"/>
              </a:rPr>
              <a:t>If you have any questions you would like covered in the next session please e mail:</a:t>
            </a:r>
          </a:p>
          <a:p>
            <a:pPr marL="0" indent="0" algn="ctr">
              <a:buNone/>
            </a:pPr>
            <a:r>
              <a:rPr lang="en-GB">
                <a:ea typeface="Roboto"/>
                <a:cs typeface="Roboto"/>
              </a:rPr>
              <a:t> </a:t>
            </a:r>
            <a:r>
              <a:rPr lang="en-GB">
                <a:ea typeface="Roboto"/>
                <a:cs typeface="Roboto"/>
                <a:hlinkClick r:id="rId3"/>
              </a:rPr>
              <a:t>Development.management@sedgemoor.gov.uk </a:t>
            </a:r>
            <a:r>
              <a:rPr lang="en-GB">
                <a:ea typeface="Roboto"/>
                <a:cs typeface="Roboto"/>
              </a:rPr>
              <a:t>before 1st April or </a:t>
            </a:r>
            <a:r>
              <a:rPr lang="en-GB">
                <a:ea typeface="Roboto"/>
                <a:cs typeface="Roboto"/>
                <a:hlinkClick r:id="rId4"/>
              </a:rPr>
              <a:t>PlanningNorth@somerset.gov.uk</a:t>
            </a:r>
            <a:r>
              <a:rPr lang="en-GB">
                <a:ea typeface="Roboto"/>
                <a:cs typeface="Roboto"/>
              </a:rPr>
              <a:t>  after 1st April.</a:t>
            </a:r>
          </a:p>
          <a:p>
            <a:pPr marL="0" indent="0" algn="ctr">
              <a:buNone/>
            </a:pPr>
            <a:endParaRPr lang="en-GB">
              <a:ea typeface="Roboto"/>
              <a:cs typeface="Roboto"/>
            </a:endParaRPr>
          </a:p>
          <a:p>
            <a:pPr algn="ctr"/>
            <a:endParaRPr lang="en-GB">
              <a:ea typeface="Roboto"/>
              <a:cs typeface="Roboto"/>
            </a:endParaRPr>
          </a:p>
        </p:txBody>
      </p:sp>
    </p:spTree>
    <p:extLst>
      <p:ext uri="{BB962C8B-B14F-4D97-AF65-F5344CB8AC3E}">
        <p14:creationId xmlns:p14="http://schemas.microsoft.com/office/powerpoint/2010/main" val="309902994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Interim branding Roboto">
      <a:majorFont>
        <a:latin typeface="Roboto Bold"/>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7b6b569b-509a-467d-b105-d97728d3fc11" ContentTypeId="0x0101" PreviousValue="false"/>
</file>

<file path=customXml/item3.xml><?xml version="1.0" encoding="utf-8"?>
<ct:contentTypeSchema xmlns:ct="http://schemas.microsoft.com/office/2006/metadata/contentType" xmlns:ma="http://schemas.microsoft.com/office/2006/metadata/properties/metaAttributes" ct:_="" ma:_="" ma:contentTypeName="Document" ma:contentTypeID="0x01010021AF9D07D04FB044B294668B81661898" ma:contentTypeVersion="16" ma:contentTypeDescription="Create a new document." ma:contentTypeScope="" ma:versionID="8d926407a47e35d76fa3bef5099722be">
  <xsd:schema xmlns:xsd="http://www.w3.org/2001/XMLSchema" xmlns:xs="http://www.w3.org/2001/XMLSchema" xmlns:p="http://schemas.microsoft.com/office/2006/metadata/properties" xmlns:ns2="3a592d6a-9cb4-4073-993d-22cf7eb9c61b" xmlns:ns3="a02b8d31-97cf-4c33-950f-17799f2cab54" targetNamespace="http://schemas.microsoft.com/office/2006/metadata/properties" ma:root="true" ma:fieldsID="4d7de30addb70773a103b1e8d3d4fe07" ns2:_="" ns3:_="">
    <xsd:import namespace="3a592d6a-9cb4-4073-993d-22cf7eb9c61b"/>
    <xsd:import namespace="a02b8d31-97cf-4c33-950f-17799f2cab5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MediaLengthInSeconds" minOccurs="0"/>
                <xsd:element ref="ns2:MediaServiceAutoKeyPoints" minOccurs="0"/>
                <xsd:element ref="ns2:MediaServiceKeyPoint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a592d6a-9cb4-4073-993d-22cf7eb9c61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b6b569b-509a-467d-b105-d97728d3fc11"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a02b8d31-97cf-4c33-950f-17799f2cab5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bb00431-fc05-4b7b-90c9-7d479ee0c43e}" ma:internalName="TaxCatchAll" ma:showField="CatchAllData" ma:web="a02b8d31-97cf-4c33-950f-17799f2cab5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3a592d6a-9cb4-4073-993d-22cf7eb9c61b">
      <Terms xmlns="http://schemas.microsoft.com/office/infopath/2007/PartnerControls"/>
    </lcf76f155ced4ddcb4097134ff3c332f>
    <TaxCatchAll xmlns="a02b8d31-97cf-4c33-950f-17799f2cab54"/>
  </documentManagement>
</p:properties>
</file>

<file path=customXml/itemProps1.xml><?xml version="1.0" encoding="utf-8"?>
<ds:datastoreItem xmlns:ds="http://schemas.openxmlformats.org/officeDocument/2006/customXml" ds:itemID="{9EEF62B5-3C0F-41C1-9964-793E668339AE}">
  <ds:schemaRefs>
    <ds:schemaRef ds:uri="http://schemas.microsoft.com/sharepoint/v3/contenttype/forms"/>
  </ds:schemaRefs>
</ds:datastoreItem>
</file>

<file path=customXml/itemProps2.xml><?xml version="1.0" encoding="utf-8"?>
<ds:datastoreItem xmlns:ds="http://schemas.openxmlformats.org/officeDocument/2006/customXml" ds:itemID="{BEC02752-6E47-4C49-8805-7EBC0444552C}">
  <ds:schemaRefs>
    <ds:schemaRef ds:uri="Microsoft.SharePoint.Taxonomy.ContentTypeSync"/>
  </ds:schemaRefs>
</ds:datastoreItem>
</file>

<file path=customXml/itemProps3.xml><?xml version="1.0" encoding="utf-8"?>
<ds:datastoreItem xmlns:ds="http://schemas.openxmlformats.org/officeDocument/2006/customXml" ds:itemID="{14AEEA5D-7147-45A5-819D-7553D28409FF}">
  <ds:schemaRefs>
    <ds:schemaRef ds:uri="3a592d6a-9cb4-4073-993d-22cf7eb9c61b"/>
    <ds:schemaRef ds:uri="a02b8d31-97cf-4c33-950f-17799f2cab5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76801393-E844-4143-9F38-041D7D5CC6FF}">
  <ds:schemaRefs>
    <ds:schemaRef ds:uri="http://purl.org/dc/terms/"/>
    <ds:schemaRef ds:uri="http://schemas.microsoft.com/office/2006/metadata/properties"/>
    <ds:schemaRef ds:uri="http://purl.org/dc/elements/1.1/"/>
    <ds:schemaRef ds:uri="http://schemas.microsoft.com/office/2006/documentManagement/types"/>
    <ds:schemaRef ds:uri="http://www.w3.org/XML/1998/namespace"/>
    <ds:schemaRef ds:uri="a02b8d31-97cf-4c33-950f-17799f2cab54"/>
    <ds:schemaRef ds:uri="http://purl.org/dc/dcmitype/"/>
    <ds:schemaRef ds:uri="http://schemas.microsoft.com/office/infopath/2007/PartnerControls"/>
    <ds:schemaRef ds:uri="http://schemas.openxmlformats.org/package/2006/metadata/core-properties"/>
    <ds:schemaRef ds:uri="3a592d6a-9cb4-4073-993d-22cf7eb9c61b"/>
  </ds:schemaRefs>
</ds:datastoreItem>
</file>

<file path=docMetadata/LabelInfo.xml><?xml version="1.0" encoding="utf-8"?>
<clbl:labelList xmlns:clbl="http://schemas.microsoft.com/office/2020/mipLabelMetadata">
  <clbl:label id="{7d396678-c698-4451-b9ab-bac3c3310917}" enabled="1" method="Privileged" siteId="{b524f606-f77a-4aa2-8da2-fe70343b0cce}" removed="0"/>
</clbl:labelList>
</file>

<file path=docProps/app.xml><?xml version="1.0" encoding="utf-8"?>
<Properties xmlns="http://schemas.openxmlformats.org/officeDocument/2006/extended-properties" xmlns:vt="http://schemas.openxmlformats.org/officeDocument/2006/docPropsVTypes">
  <TotalTime>306</TotalTime>
  <Words>1451</Words>
  <Application>Microsoft Office PowerPoint</Application>
  <PresentationFormat>Widescreen</PresentationFormat>
  <Paragraphs>153</Paragraphs>
  <Slides>14</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Roboto</vt:lpstr>
      <vt:lpstr>Roboto Bold</vt:lpstr>
      <vt:lpstr>1_Office Theme</vt:lpstr>
      <vt:lpstr>PowerPoint Presentation</vt:lpstr>
      <vt:lpstr> Development Management for Somerset Council </vt:lpstr>
      <vt:lpstr>Introduction and Background </vt:lpstr>
      <vt:lpstr>Structure of the Council/Planning Teams</vt:lpstr>
      <vt:lpstr>Committee Structure</vt:lpstr>
      <vt:lpstr>Scheme of Delegation </vt:lpstr>
      <vt:lpstr>Applications Delegated to Officers</vt:lpstr>
      <vt:lpstr>Consultations </vt:lpstr>
      <vt:lpstr>Commenting on an Application</vt:lpstr>
      <vt:lpstr>PowerPoint Presentation</vt:lpstr>
      <vt:lpstr>When an application is referred to Committee:</vt:lpstr>
      <vt:lpstr>PowerPoint Presentation</vt:lpstr>
      <vt:lpstr>New Website for Somerset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Tadman, Rachel</dc:creator>
  <cp:lastModifiedBy>Dawn deVries</cp:lastModifiedBy>
  <cp:revision>54</cp:revision>
  <cp:lastPrinted>2022-09-28T07:18:25Z</cp:lastPrinted>
  <dcterms:created xsi:type="dcterms:W3CDTF">2022-09-20T15:29:45Z</dcterms:created>
  <dcterms:modified xsi:type="dcterms:W3CDTF">2023-03-29T14:44:46Z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0x01010021AF9D07D04FB044B294668B81661898</vt:lpwstr>
  </property>
  <property fmtid="{D5CDD505-2E9C-101B-9397-08002B2CF9AE}" pid="3" name="MediaServiceImageTags">
    <vt:lpwstr/>
  </property>
</Properties>
</file>